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1"/>
  </p:notesMasterIdLst>
  <p:sldIdLst>
    <p:sldId id="257" r:id="rId2"/>
    <p:sldId id="256" r:id="rId3"/>
    <p:sldId id="260" r:id="rId4"/>
    <p:sldId id="264" r:id="rId5"/>
    <p:sldId id="259" r:id="rId6"/>
    <p:sldId id="265" r:id="rId7"/>
    <p:sldId id="266" r:id="rId8"/>
    <p:sldId id="271" r:id="rId9"/>
    <p:sldId id="262" r:id="rId10"/>
    <p:sldId id="270" r:id="rId11"/>
    <p:sldId id="274" r:id="rId12"/>
    <p:sldId id="314" r:id="rId13"/>
    <p:sldId id="276" r:id="rId14"/>
    <p:sldId id="297" r:id="rId15"/>
    <p:sldId id="277" r:id="rId16"/>
    <p:sldId id="272" r:id="rId17"/>
    <p:sldId id="267" r:id="rId18"/>
    <p:sldId id="268" r:id="rId19"/>
    <p:sldId id="269" r:id="rId20"/>
    <p:sldId id="311" r:id="rId21"/>
    <p:sldId id="296" r:id="rId22"/>
    <p:sldId id="261" r:id="rId23"/>
    <p:sldId id="263" r:id="rId24"/>
    <p:sldId id="315" r:id="rId25"/>
    <p:sldId id="273" r:id="rId26"/>
    <p:sldId id="305" r:id="rId27"/>
    <p:sldId id="279" r:id="rId28"/>
    <p:sldId id="306" r:id="rId29"/>
    <p:sldId id="281" r:id="rId30"/>
    <p:sldId id="316" r:id="rId31"/>
    <p:sldId id="308" r:id="rId32"/>
    <p:sldId id="312" r:id="rId33"/>
    <p:sldId id="307" r:id="rId34"/>
    <p:sldId id="317" r:id="rId35"/>
    <p:sldId id="258" r:id="rId36"/>
    <p:sldId id="292" r:id="rId37"/>
    <p:sldId id="295" r:id="rId38"/>
    <p:sldId id="310" r:id="rId39"/>
    <p:sldId id="27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D575F-C128-490B-9686-BAE84DA4F677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C9E74-26C5-403B-A341-3EF152CF8E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8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Already</a:t>
            </a:r>
            <a:r>
              <a:rPr lang="en-US" baseline="0" dirty="0" smtClean="0"/>
              <a:t> a bit old but highly interesting</a:t>
            </a:r>
            <a:r>
              <a:rPr lang="en-US" dirty="0" smtClean="0"/>
              <a:t> study made in the scenario of a Las Vegas hotel: two ways of framing a price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only difference is in fact whether people see this as a discount, or a fee, and that makes all the difference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both examples fall under a theory called prospect theory by Daniel </a:t>
            </a:r>
            <a:r>
              <a:rPr lang="en-US" baseline="0" dirty="0" err="1" smtClean="0"/>
              <a:t>Kahneman</a:t>
            </a:r>
            <a:r>
              <a:rPr lang="en-US" baseline="0" dirty="0" smtClean="0"/>
              <a:t> and Amos </a:t>
            </a:r>
            <a:r>
              <a:rPr lang="en-US" baseline="0" dirty="0" err="1" smtClean="0"/>
              <a:t>Tversky</a:t>
            </a:r>
            <a:r>
              <a:rPr lang="en-US" baseline="0" dirty="0" smtClean="0"/>
              <a:t> (not going through here) that won the economics Nobel in 2002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A147E-10F0-4761-86E2-0A235D5C7222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69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Lucida Grande" charset="0"/>
              <a:buNone/>
            </a:pPr>
            <a:r>
              <a:rPr lang="en-GB" altLang="en-US" sz="1200" dirty="0" smtClean="0"/>
              <a:t>Big data crucial for RM</a:t>
            </a:r>
          </a:p>
          <a:p>
            <a:pPr>
              <a:lnSpc>
                <a:spcPct val="150000"/>
              </a:lnSpc>
              <a:buFont typeface="Lucida Grande" charset="0"/>
              <a:buChar char="+"/>
            </a:pPr>
            <a:endParaRPr lang="en-GB" altLang="en-US" sz="1200" dirty="0" smtClean="0"/>
          </a:p>
          <a:p>
            <a:pPr>
              <a:lnSpc>
                <a:spcPct val="150000"/>
              </a:lnSpc>
              <a:buFont typeface="Lucida Grande" charset="0"/>
              <a:buChar char="+"/>
            </a:pPr>
            <a:r>
              <a:rPr lang="en-GB" altLang="en-US" sz="1200" dirty="0" smtClean="0"/>
              <a:t>Forecasting – demand analysis</a:t>
            </a:r>
          </a:p>
          <a:p>
            <a:pPr>
              <a:lnSpc>
                <a:spcPct val="150000"/>
              </a:lnSpc>
              <a:buFont typeface="Lucida Grande" charset="0"/>
              <a:buChar char="+"/>
            </a:pPr>
            <a:r>
              <a:rPr lang="en-GB" altLang="en-US" sz="1200" dirty="0" smtClean="0"/>
              <a:t>Willingness to pay – this is where behaviour can be estimated:</a:t>
            </a:r>
            <a:r>
              <a:rPr lang="en-GB" altLang="en-US" sz="1200" baseline="0" dirty="0" smtClean="0"/>
              <a:t> actual purchases, choice analysis…</a:t>
            </a:r>
            <a:endParaRPr lang="en-GB" altLang="en-US" sz="1200" dirty="0" smtClean="0"/>
          </a:p>
          <a:p>
            <a:pPr>
              <a:lnSpc>
                <a:spcPct val="150000"/>
              </a:lnSpc>
              <a:buFont typeface="Lucida Grande" charset="0"/>
              <a:buChar char="+"/>
            </a:pPr>
            <a:r>
              <a:rPr lang="en-GB" altLang="en-US" sz="1200" dirty="0" smtClean="0"/>
              <a:t>Online shopping cart tracking – patterns, ho</a:t>
            </a:r>
            <a:r>
              <a:rPr lang="en-GB" altLang="en-US" sz="1200" baseline="0" dirty="0" smtClean="0"/>
              <a:t>w fast the cart is put together signals certainty of pricing, otherwise ad hoc discounts to encourage the decision. Experience from booking flights: flight on cart, went to do something else, price up by 30chf during that time: more money to airline as still made the purchase (overseas flight, only a 3% increase in the total price)</a:t>
            </a:r>
            <a:endParaRPr lang="en-GB" altLang="en-US" sz="1200" dirty="0" smtClean="0"/>
          </a:p>
          <a:p>
            <a:pPr>
              <a:lnSpc>
                <a:spcPct val="150000"/>
              </a:lnSpc>
              <a:buFont typeface="Lucida Grande" charset="0"/>
              <a:buChar char="+"/>
            </a:pPr>
            <a:r>
              <a:rPr lang="en-GB" altLang="en-US" sz="1200" dirty="0" smtClean="0"/>
              <a:t>Price discrimination based on online characteristics – e.g. some years ago Mac users considered wealthier than PC users</a:t>
            </a:r>
          </a:p>
          <a:p>
            <a:pPr>
              <a:lnSpc>
                <a:spcPct val="150000"/>
              </a:lnSpc>
              <a:buFont typeface="Lucida Grande" charset="0"/>
              <a:buChar char="+"/>
            </a:pPr>
            <a:r>
              <a:rPr lang="en-GB" altLang="en-US" sz="1200" dirty="0" smtClean="0"/>
              <a:t>Facial recognition – Passer by has a “happy” face -&gt; advertisements</a:t>
            </a:r>
            <a:r>
              <a:rPr lang="en-GB" altLang="en-US" sz="1200" baseline="0" dirty="0" smtClean="0"/>
              <a:t> of “serious” decisions (say, washing machine); “sad” face -&gt; advertise chocolate or holidays</a:t>
            </a:r>
            <a:endParaRPr lang="en-GB" altLang="en-US" sz="1200" dirty="0" smtClean="0"/>
          </a:p>
          <a:p>
            <a:endParaRPr lang="en-US" dirty="0" smtClean="0"/>
          </a:p>
          <a:p>
            <a:r>
              <a:rPr lang="en-US" dirty="0" smtClean="0"/>
              <a:t>Data always the basis: forecasts of demand, forecasts of segments,</a:t>
            </a:r>
            <a:r>
              <a:rPr lang="en-US" baseline="0" dirty="0" smtClean="0"/>
              <a:t> understanding willingness to pay. Big data offering enormous opportunities, particularly getting deeper in human behavior. Follow up of shopping carts, changing prices based on mac / PC and revisits of sites (own story of +40 </a:t>
            </a:r>
            <a:r>
              <a:rPr lang="en-US" baseline="0" dirty="0" err="1" smtClean="0"/>
              <a:t>chf</a:t>
            </a:r>
            <a:r>
              <a:rPr lang="en-US" baseline="0" dirty="0" smtClean="0"/>
              <a:t> airfare). Facial recognition and advertisements (sad = chocolate)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A147E-10F0-4761-86E2-0A235D5C7222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36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discussed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RM, behavioral pricing and bringing these to destination level.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Challenges of perceived fairness with pricing and particularly variable pricing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Challenges of employing destination centric RM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On the other hand: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CSR, sharing value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potential competitive advantage of CSR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Are there synergies between the two? Yes, I claim!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A147E-10F0-4761-86E2-0A235D5C7222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19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4B0E-2EEC-4870-828E-C2F96050F8E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E383050-601D-417C-8176-C77BB40555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7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4B0E-2EEC-4870-828E-C2F96050F8E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383050-601D-417C-8176-C77BB40555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9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4B0E-2EEC-4870-828E-C2F96050F8E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383050-601D-417C-8176-C77BB40555F1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9566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4B0E-2EEC-4870-828E-C2F96050F8E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383050-601D-417C-8176-C77BB40555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4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4B0E-2EEC-4870-828E-C2F96050F8E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383050-601D-417C-8176-C77BB40555F1}" type="slidenum">
              <a:rPr lang="en-US" smtClean="0"/>
              <a:t>‹N°›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5249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4B0E-2EEC-4870-828E-C2F96050F8E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383050-601D-417C-8176-C77BB40555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13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4B0E-2EEC-4870-828E-C2F96050F8E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3050-601D-417C-8176-C77BB40555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43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4B0E-2EEC-4870-828E-C2F96050F8E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3050-601D-417C-8176-C77BB40555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06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547" y="118681"/>
            <a:ext cx="6120139" cy="3847124"/>
          </a:xfrm>
          <a:solidFill>
            <a:srgbClr val="052E41"/>
          </a:solidFill>
        </p:spPr>
        <p:txBody>
          <a:bodyPr lIns="180000" tIns="180000" rIns="180000" bIns="180000" anchor="b"/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0"/>
          </p:nvPr>
        </p:nvSpPr>
        <p:spPr>
          <a:xfrm>
            <a:off x="4070189" y="4080679"/>
            <a:ext cx="5214003" cy="2668373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9" name="Espace réservé pour une image  6"/>
          <p:cNvSpPr>
            <a:spLocks noGrp="1"/>
          </p:cNvSpPr>
          <p:nvPr>
            <p:ph type="pic" sz="quarter" idx="11"/>
          </p:nvPr>
        </p:nvSpPr>
        <p:spPr>
          <a:xfrm>
            <a:off x="9432739" y="4080679"/>
            <a:ext cx="2610715" cy="2668373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0" name="Espace réservé pour une image  6"/>
          <p:cNvSpPr>
            <a:spLocks noGrp="1"/>
          </p:cNvSpPr>
          <p:nvPr>
            <p:ph type="pic" sz="quarter" idx="12"/>
          </p:nvPr>
        </p:nvSpPr>
        <p:spPr>
          <a:xfrm>
            <a:off x="6476653" y="111401"/>
            <a:ext cx="5566801" cy="3854404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pour une image  6"/>
          <p:cNvSpPr>
            <a:spLocks noGrp="1"/>
          </p:cNvSpPr>
          <p:nvPr>
            <p:ph type="pic" sz="quarter" idx="13"/>
          </p:nvPr>
        </p:nvSpPr>
        <p:spPr>
          <a:xfrm>
            <a:off x="148548" y="4080679"/>
            <a:ext cx="3743387" cy="2668373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2956222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5923315" y="118681"/>
            <a:ext cx="6120139" cy="3847124"/>
          </a:xfrm>
          <a:solidFill>
            <a:srgbClr val="9D622F"/>
          </a:solidFill>
        </p:spPr>
        <p:txBody>
          <a:bodyPr lIns="180000" tIns="180000" rIns="180000" bIns="180000" anchor="b"/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0"/>
          </p:nvPr>
        </p:nvSpPr>
        <p:spPr>
          <a:xfrm>
            <a:off x="4293011" y="4080679"/>
            <a:ext cx="3817659" cy="2668373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8" name="Espace réservé pour une image  6"/>
          <p:cNvSpPr>
            <a:spLocks noGrp="1"/>
          </p:cNvSpPr>
          <p:nvPr>
            <p:ph type="pic" sz="quarter" idx="11"/>
          </p:nvPr>
        </p:nvSpPr>
        <p:spPr>
          <a:xfrm>
            <a:off x="8348346" y="4080679"/>
            <a:ext cx="3695108" cy="2668373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9" name="Espace réservé pour une image  6"/>
          <p:cNvSpPr>
            <a:spLocks noGrp="1"/>
          </p:cNvSpPr>
          <p:nvPr>
            <p:ph type="pic" sz="quarter" idx="12"/>
          </p:nvPr>
        </p:nvSpPr>
        <p:spPr>
          <a:xfrm>
            <a:off x="148549" y="111401"/>
            <a:ext cx="5566801" cy="3854404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0" name="Espace réservé pour une image  6"/>
          <p:cNvSpPr>
            <a:spLocks noGrp="1"/>
          </p:cNvSpPr>
          <p:nvPr>
            <p:ph type="pic" sz="quarter" idx="13"/>
          </p:nvPr>
        </p:nvSpPr>
        <p:spPr>
          <a:xfrm>
            <a:off x="148547" y="4080679"/>
            <a:ext cx="3862223" cy="2668373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1824357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4B0E-2EEC-4870-828E-C2F96050F8E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3050-601D-417C-8176-C77BB40555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7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4B0E-2EEC-4870-828E-C2F96050F8E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383050-601D-417C-8176-C77BB40555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2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4B0E-2EEC-4870-828E-C2F96050F8E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E383050-601D-417C-8176-C77BB40555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2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4B0E-2EEC-4870-828E-C2F96050F8E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E383050-601D-417C-8176-C77BB40555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4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4B0E-2EEC-4870-828E-C2F96050F8E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3050-601D-417C-8176-C77BB40555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9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4B0E-2EEC-4870-828E-C2F96050F8E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3050-601D-417C-8176-C77BB40555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8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4B0E-2EEC-4870-828E-C2F96050F8E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3050-601D-417C-8176-C77BB40555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4B0E-2EEC-4870-828E-C2F96050F8E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383050-601D-417C-8176-C77BB40555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64B0E-2EEC-4870-828E-C2F96050F8E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E383050-601D-417C-8176-C77BB40555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5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5" r:id="rId17"/>
    <p:sldLayoutId id="214748369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hparsa@du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268820"/>
            <a:ext cx="8915399" cy="216195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Revenue Management: </a:t>
            </a:r>
            <a:br>
              <a:rPr lang="en-US" sz="4000" b="1" dirty="0" smtClean="0"/>
            </a:br>
            <a:r>
              <a:rPr lang="en-US" sz="4000" b="1" dirty="0" smtClean="0"/>
              <a:t>Evolution of the Discipline and Emerging Trends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300" b="1" dirty="0" smtClean="0"/>
              <a:t>H.G. Parsa</a:t>
            </a:r>
          </a:p>
          <a:p>
            <a:pPr algn="ctr"/>
            <a:r>
              <a:rPr lang="en-US" sz="2600" b="1" dirty="0" smtClean="0"/>
              <a:t>University of  Denver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  <p:pic>
        <p:nvPicPr>
          <p:cNvPr id="4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693420" y="195229"/>
            <a:ext cx="1385327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11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Revenue Management and</a:t>
            </a:r>
            <a:br>
              <a:rPr lang="en-US" b="1" dirty="0" smtClean="0"/>
            </a:br>
            <a:r>
              <a:rPr lang="en-US" b="1" dirty="0" smtClean="0"/>
              <a:t>Channels of Distribution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348" y="2133600"/>
            <a:ext cx="10520038" cy="4320466"/>
          </a:xfrm>
        </p:spPr>
        <p:txBody>
          <a:bodyPr/>
          <a:lstStyle/>
          <a:p>
            <a:r>
              <a:rPr lang="en-US" sz="2400" b="1" dirty="0" smtClean="0"/>
              <a:t>Revenue management also has roots in channels of distribution.</a:t>
            </a:r>
          </a:p>
          <a:p>
            <a:r>
              <a:rPr lang="en-US" sz="2400" b="1" dirty="0" smtClean="0"/>
              <a:t>Supply chain and logistics are the early adapters of revenue management principles.</a:t>
            </a:r>
          </a:p>
          <a:p>
            <a:pPr lvl="1"/>
            <a:r>
              <a:rPr lang="en-US" sz="2200" b="1" dirty="0" smtClean="0"/>
              <a:t>Channel Efficiency &amp; Revenue Optimization </a:t>
            </a:r>
          </a:p>
          <a:p>
            <a:r>
              <a:rPr lang="en-US" sz="2400" b="1" dirty="0" smtClean="0"/>
              <a:t>Channel optimization in retailing - a form of revenue management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It eventually lead to research on OTAs in hotels and airlines</a:t>
            </a:r>
          </a:p>
          <a:p>
            <a:r>
              <a:rPr lang="en-US" sz="2400" b="1" dirty="0" smtClean="0"/>
              <a:t>Similar trend continued in other industries also</a:t>
            </a:r>
          </a:p>
          <a:p>
            <a:r>
              <a:rPr lang="en-US" sz="2000" dirty="0" err="1" smtClean="0"/>
              <a:t>Jeuland</a:t>
            </a:r>
            <a:r>
              <a:rPr lang="en-US" sz="2000" dirty="0" smtClean="0"/>
              <a:t> and </a:t>
            </a:r>
            <a:r>
              <a:rPr lang="en-US" sz="2000" dirty="0" err="1" smtClean="0"/>
              <a:t>Shugan</a:t>
            </a:r>
            <a:r>
              <a:rPr lang="en-US" sz="2000" dirty="0" smtClean="0"/>
              <a:t> (1983) </a:t>
            </a:r>
            <a:r>
              <a:rPr lang="en-US" sz="2000" b="1" dirty="0" smtClean="0">
                <a:solidFill>
                  <a:srgbClr val="FF0000"/>
                </a:solidFill>
              </a:rPr>
              <a:t>&amp;</a:t>
            </a:r>
            <a:r>
              <a:rPr lang="en-US" sz="2000" dirty="0" smtClean="0"/>
              <a:t> Murthy (1987); Rai, </a:t>
            </a:r>
            <a:r>
              <a:rPr lang="en-US" sz="2000" dirty="0" err="1" smtClean="0"/>
              <a:t>Patnayakuni</a:t>
            </a:r>
            <a:r>
              <a:rPr lang="en-US" sz="2000" dirty="0" smtClean="0"/>
              <a:t> and Seth (2006); Ballou (2006) – future of supply chain </a:t>
            </a:r>
            <a:r>
              <a:rPr lang="en-US" sz="2000" dirty="0" err="1" smtClean="0"/>
              <a:t>mgmt</a:t>
            </a:r>
            <a:r>
              <a:rPr lang="en-US" sz="2000" dirty="0" smtClean="0"/>
              <a:t>; Webb (2002) – e-commerce</a:t>
            </a:r>
          </a:p>
          <a:p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186021" y="5119567"/>
            <a:ext cx="1385327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83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9016"/>
          </a:xfrm>
        </p:spPr>
        <p:txBody>
          <a:bodyPr/>
          <a:lstStyle/>
          <a:p>
            <a:pPr algn="ctr"/>
            <a:r>
              <a:rPr lang="en-US" b="1" dirty="0" smtClean="0"/>
              <a:t>Pricing and Revenue Management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1582911"/>
            <a:ext cx="10312164" cy="432831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Marketing literature treats Revenue Management as a derivative of the pricing decision made by the firm.</a:t>
            </a:r>
          </a:p>
          <a:p>
            <a:r>
              <a:rPr lang="en-US" sz="2400" b="1" dirty="0" smtClean="0"/>
              <a:t> Price dictates the resultant revenues.</a:t>
            </a:r>
          </a:p>
          <a:p>
            <a:r>
              <a:rPr lang="en-US" sz="2400" b="1" dirty="0" smtClean="0"/>
              <a:t>Pricing is the driver that navigates revenue management </a:t>
            </a:r>
          </a:p>
          <a:p>
            <a:r>
              <a:rPr lang="en-US" sz="2400" b="1" u="sng" dirty="0" smtClean="0"/>
              <a:t>Behavioral Pricing and Revenue Management</a:t>
            </a:r>
            <a:r>
              <a:rPr lang="en-US" sz="2400" b="1" dirty="0" smtClean="0"/>
              <a:t>: </a:t>
            </a:r>
          </a:p>
          <a:p>
            <a:pPr lvl="1"/>
            <a:r>
              <a:rPr lang="en-US" sz="2200" b="1" dirty="0" smtClean="0"/>
              <a:t>Dynamic pricing,	 	- Reference price, 	- Price framing, 	</a:t>
            </a:r>
          </a:p>
          <a:p>
            <a:pPr lvl="1"/>
            <a:r>
              <a:rPr lang="en-US" sz="2200" b="1" dirty="0" smtClean="0"/>
              <a:t>Price discounts, 		- Price endings, 		- Price formatting, </a:t>
            </a:r>
          </a:p>
          <a:p>
            <a:pPr lvl="1"/>
            <a:r>
              <a:rPr lang="en-US" sz="2200" b="1" dirty="0" smtClean="0"/>
              <a:t>Channel pricing, 		- Price bundling;		- </a:t>
            </a:r>
            <a:r>
              <a:rPr lang="en-US" sz="2200" b="1" dirty="0"/>
              <a:t>Attributes pricing </a:t>
            </a:r>
            <a:endParaRPr lang="en-US" sz="2200" b="1" dirty="0" smtClean="0"/>
          </a:p>
          <a:p>
            <a:pPr lvl="1"/>
            <a:r>
              <a:rPr lang="en-US" sz="2200" b="1" dirty="0" smtClean="0"/>
              <a:t>Capacity based Pricing, 	- Seasonality pricing etc. </a:t>
            </a:r>
          </a:p>
          <a:p>
            <a:endParaRPr lang="en-US" sz="2400" b="1" dirty="0"/>
          </a:p>
        </p:txBody>
      </p:sp>
      <p:pic>
        <p:nvPicPr>
          <p:cNvPr id="4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190081" y="5214937"/>
            <a:ext cx="1385327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94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9016"/>
          </a:xfrm>
        </p:spPr>
        <p:txBody>
          <a:bodyPr/>
          <a:lstStyle/>
          <a:p>
            <a:r>
              <a:rPr lang="en-US" b="1" dirty="0" smtClean="0"/>
              <a:t>Pricing and Revenue Management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503" y="1872944"/>
            <a:ext cx="9082216" cy="3626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Quantitative Pricing Decisions</a:t>
            </a:r>
          </a:p>
          <a:p>
            <a:r>
              <a:rPr lang="en-US" sz="2400" b="1" dirty="0" smtClean="0"/>
              <a:t>Economic Models of Pricing</a:t>
            </a:r>
          </a:p>
          <a:p>
            <a:r>
              <a:rPr lang="en-US" sz="2400" b="1" dirty="0" smtClean="0"/>
              <a:t>Business Analytics - Discrete Choice Analysis </a:t>
            </a:r>
          </a:p>
          <a:p>
            <a:r>
              <a:rPr lang="en-US" sz="2400" b="1" dirty="0"/>
              <a:t>P</a:t>
            </a:r>
            <a:r>
              <a:rPr lang="en-US" sz="2400" b="1" dirty="0" smtClean="0"/>
              <a:t>rogrammed pricing decisions</a:t>
            </a:r>
          </a:p>
          <a:p>
            <a:r>
              <a:rPr lang="en-US" sz="2400" b="1" dirty="0" smtClean="0"/>
              <a:t>Pricing under legal constraints</a:t>
            </a:r>
          </a:p>
          <a:p>
            <a:r>
              <a:rPr lang="en-US" sz="2200" b="1" dirty="0" smtClean="0"/>
              <a:t>Pricing and International commerce</a:t>
            </a:r>
          </a:p>
          <a:p>
            <a:r>
              <a:rPr lang="en-US" sz="2200" b="1" dirty="0" smtClean="0"/>
              <a:t>Pricing models for online channels – OTAs</a:t>
            </a:r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400" b="1" dirty="0"/>
          </a:p>
        </p:txBody>
      </p:sp>
      <p:pic>
        <p:nvPicPr>
          <p:cNvPr id="4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190081" y="5214937"/>
            <a:ext cx="1385327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41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9769"/>
          </a:xfrm>
        </p:spPr>
        <p:txBody>
          <a:bodyPr/>
          <a:lstStyle/>
          <a:p>
            <a:pPr algn="ctr"/>
            <a:r>
              <a:rPr lang="en-US" b="1" dirty="0" smtClean="0"/>
              <a:t>Research in Behavioral Pricing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063" y="1438275"/>
            <a:ext cx="10479819" cy="5075939"/>
          </a:xfrm>
        </p:spPr>
        <p:txBody>
          <a:bodyPr>
            <a:normAutofit fontScale="92500"/>
          </a:bodyPr>
          <a:lstStyle/>
          <a:p>
            <a:r>
              <a:rPr lang="en-US" sz="2400" dirty="0" err="1"/>
              <a:t>Outi</a:t>
            </a:r>
            <a:r>
              <a:rPr lang="en-US" sz="2400" dirty="0"/>
              <a:t> </a:t>
            </a:r>
            <a:r>
              <a:rPr lang="en-US" sz="2400" dirty="0" err="1" smtClean="0"/>
              <a:t>Somervuori</a:t>
            </a:r>
            <a:r>
              <a:rPr lang="en-US" sz="2400" dirty="0" smtClean="0"/>
              <a:t> (2015). Profiling </a:t>
            </a:r>
            <a:r>
              <a:rPr lang="en-US" sz="2400" dirty="0"/>
              <a:t>behavioral pricing research in </a:t>
            </a:r>
            <a:r>
              <a:rPr lang="en-US" sz="2400" dirty="0" smtClean="0"/>
              <a:t>marketing</a:t>
            </a:r>
          </a:p>
          <a:p>
            <a:pPr lvl="1"/>
            <a:r>
              <a:rPr lang="en-US" sz="2200" b="1" u="sng" dirty="0" smtClean="0"/>
              <a:t>A review of 613 articles on behavioral pricing  </a:t>
            </a:r>
          </a:p>
          <a:p>
            <a:r>
              <a:rPr lang="en-US" sz="2400" dirty="0" err="1" smtClean="0"/>
              <a:t>Oxenfeldt</a:t>
            </a:r>
            <a:r>
              <a:rPr lang="en-US" sz="2400" dirty="0" smtClean="0"/>
              <a:t>, Miller, </a:t>
            </a:r>
            <a:r>
              <a:rPr lang="en-US" sz="2400" dirty="0" err="1" smtClean="0"/>
              <a:t>Schuchman</a:t>
            </a:r>
            <a:r>
              <a:rPr lang="en-US" sz="2400" dirty="0" smtClean="0"/>
              <a:t> and Winick(1961)- concept paper</a:t>
            </a:r>
          </a:p>
          <a:p>
            <a:r>
              <a:rPr lang="en-US" sz="2400" dirty="0" smtClean="0"/>
              <a:t>Monroe (1971) – pioneer of pricing research</a:t>
            </a:r>
          </a:p>
          <a:p>
            <a:r>
              <a:rPr lang="en-US" sz="2400" dirty="0" smtClean="0"/>
              <a:t>Grewal (1984) – reference price</a:t>
            </a:r>
          </a:p>
          <a:p>
            <a:r>
              <a:rPr lang="en-US" sz="2400" dirty="0" smtClean="0"/>
              <a:t>Gerard </a:t>
            </a:r>
            <a:r>
              <a:rPr lang="en-US" sz="2400" dirty="0" err="1" smtClean="0"/>
              <a:t>Tellis</a:t>
            </a:r>
            <a:r>
              <a:rPr lang="en-US" sz="2400" dirty="0" smtClean="0"/>
              <a:t> &amp; Donald Lehman-  Lifetime Pricing Research award winners</a:t>
            </a:r>
          </a:p>
          <a:p>
            <a:r>
              <a:rPr lang="en-US" sz="2400" dirty="0" smtClean="0"/>
              <a:t>Schindler (1980s-present) – price endings</a:t>
            </a:r>
          </a:p>
          <a:p>
            <a:r>
              <a:rPr lang="en-US" sz="2400" dirty="0" err="1" smtClean="0"/>
              <a:t>Kahneman</a:t>
            </a:r>
            <a:r>
              <a:rPr lang="en-US" sz="2400" dirty="0" smtClean="0"/>
              <a:t> and </a:t>
            </a:r>
            <a:r>
              <a:rPr lang="en-US" sz="2400" dirty="0" err="1" smtClean="0"/>
              <a:t>Tversky</a:t>
            </a:r>
            <a:r>
              <a:rPr lang="en-US" sz="2400" dirty="0" smtClean="0"/>
              <a:t>(1982)- cognition and heuristics</a:t>
            </a:r>
          </a:p>
          <a:p>
            <a:r>
              <a:rPr lang="en-US" sz="2400" dirty="0" smtClean="0"/>
              <a:t>Bitran and </a:t>
            </a:r>
            <a:r>
              <a:rPr lang="en-US" sz="2400" dirty="0" err="1" smtClean="0"/>
              <a:t>Caldenty</a:t>
            </a:r>
            <a:r>
              <a:rPr lang="en-US" sz="2400" dirty="0" smtClean="0"/>
              <a:t> (2003) – dynamic pricing &amp; Rev Mgmt. in services </a:t>
            </a:r>
          </a:p>
          <a:p>
            <a:r>
              <a:rPr lang="en-US" sz="2400" dirty="0" err="1" smtClean="0"/>
              <a:t>Maglaras</a:t>
            </a:r>
            <a:r>
              <a:rPr lang="en-US" sz="2400" dirty="0" smtClean="0"/>
              <a:t> and Meissner (2006) – dynamic pricing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0" y="5214937"/>
            <a:ext cx="1385327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27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965825" y="119063"/>
            <a:ext cx="3720509" cy="2668280"/>
          </a:xfrm>
          <a:solidFill>
            <a:srgbClr val="9D622F"/>
          </a:solidFill>
        </p:spPr>
        <p:txBody>
          <a:bodyPr anchor="ctr"/>
          <a:lstStyle/>
          <a:p>
            <a:pPr algn="ctr" eaLnBrk="1" hangingPunct="1"/>
            <a:r>
              <a:rPr lang="es-ES_tradnl" altLang="en-US" dirty="0" smtClean="0"/>
              <a:t>LAS VEGAS HOTEL CHOICE</a:t>
            </a:r>
          </a:p>
        </p:txBody>
      </p:sp>
      <p:sp>
        <p:nvSpPr>
          <p:cNvPr id="12" name="Espace réservé du contenu 3"/>
          <p:cNvSpPr txBox="1">
            <a:spLocks/>
          </p:cNvSpPr>
          <p:nvPr/>
        </p:nvSpPr>
        <p:spPr>
          <a:xfrm>
            <a:off x="1826399" y="3222472"/>
            <a:ext cx="8578954" cy="3657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2400" b="1" dirty="0"/>
              <a:t>CONSIDER THE FOLLOWING ALTERNATIVES </a:t>
            </a:r>
            <a:r>
              <a:rPr lang="en-GB" altLang="en-US" sz="2000" b="1" dirty="0">
                <a:solidFill>
                  <a:srgbClr val="9D622F"/>
                </a:solidFill>
              </a:rPr>
              <a:t>(</a:t>
            </a:r>
            <a:r>
              <a:rPr lang="en-GB" altLang="en-US" sz="1600" b="1" dirty="0">
                <a:solidFill>
                  <a:srgbClr val="9D622F"/>
                </a:solidFill>
              </a:rPr>
              <a:t>SHOEMAKER, 2003</a:t>
            </a:r>
            <a:r>
              <a:rPr lang="en-GB" altLang="en-US" sz="2000" b="1" dirty="0">
                <a:solidFill>
                  <a:srgbClr val="9D622F"/>
                </a:solidFill>
              </a:rPr>
              <a:t>):</a:t>
            </a:r>
          </a:p>
        </p:txBody>
      </p:sp>
      <p:pic>
        <p:nvPicPr>
          <p:cNvPr id="6146" name="Picture 2" descr="http://media-cdn.tripadvisor.com/media/photo-s/03/6c/e0/77/bellagio-exteri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6401" y="119064"/>
            <a:ext cx="3533876" cy="266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6399" y="3764807"/>
            <a:ext cx="677526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rgbClr val="FF0000"/>
                </a:solidFill>
              </a:rPr>
              <a:t>CHOICE A:  </a:t>
            </a:r>
            <a:r>
              <a:rPr lang="en-US" altLang="en-US" b="1" dirty="0" smtClean="0">
                <a:solidFill>
                  <a:srgbClr val="FF0000"/>
                </a:solidFill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</a:rPr>
            </a:br>
            <a:r>
              <a:rPr lang="en-US" altLang="en-US" dirty="0" smtClean="0"/>
              <a:t>Luxury </a:t>
            </a:r>
            <a:r>
              <a:rPr lang="en-US" altLang="en-US" dirty="0"/>
              <a:t>suite room at $159; for an additional $30 you get a guaranteed room on a high floor with a Vegas Strip view.</a:t>
            </a:r>
          </a:p>
          <a:p>
            <a:pPr>
              <a:buFont typeface="Lucida Grande" charset="0"/>
              <a:buChar char="+"/>
            </a:pPr>
            <a:endParaRPr lang="en-US" altLang="en-US" dirty="0"/>
          </a:p>
          <a:p>
            <a:pPr algn="ctr"/>
            <a:r>
              <a:rPr lang="en-US" altLang="en-US" sz="2000" b="1" dirty="0" smtClean="0">
                <a:solidFill>
                  <a:srgbClr val="FF0000"/>
                </a:solidFill>
              </a:rPr>
              <a:t>CHOICE B: </a:t>
            </a:r>
            <a:r>
              <a:rPr lang="en-US" altLang="en-US" b="1" dirty="0" smtClean="0">
                <a:solidFill>
                  <a:srgbClr val="FF0000"/>
                </a:solidFill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</a:rPr>
            </a:br>
            <a:r>
              <a:rPr lang="en-US" altLang="en-US" dirty="0" smtClean="0"/>
              <a:t>Luxury </a:t>
            </a:r>
            <a:r>
              <a:rPr lang="en-US" altLang="en-US" dirty="0"/>
              <a:t>suite room with a guaranteed room on a high floor with a Vegas Strip view for $189, or a similar room for $30 less elsewhere in the hotel.</a:t>
            </a:r>
            <a:endParaRPr lang="en-GB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8700452" y="3922461"/>
            <a:ext cx="193368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0000"/>
                </a:solidFill>
              </a:rPr>
              <a:t>13.6% </a:t>
            </a:r>
            <a:r>
              <a:rPr lang="en-US" altLang="en-US" dirty="0"/>
              <a:t>chose to pay $189</a:t>
            </a:r>
          </a:p>
          <a:p>
            <a:endParaRPr lang="en-US" altLang="en-US" dirty="0"/>
          </a:p>
          <a:p>
            <a:endParaRPr lang="en-US" altLang="en-US" dirty="0"/>
          </a:p>
          <a:p>
            <a:pPr algn="ctr"/>
            <a:r>
              <a:rPr lang="en-US" altLang="en-US" sz="2000" b="1" dirty="0">
                <a:solidFill>
                  <a:srgbClr val="FF0000"/>
                </a:solidFill>
              </a:rPr>
              <a:t>20.6% </a:t>
            </a:r>
            <a:r>
              <a:rPr lang="en-US" altLang="en-US" dirty="0"/>
              <a:t>chose to pay $189</a:t>
            </a:r>
          </a:p>
          <a:p>
            <a:endParaRPr lang="en-GB" altLang="en-US" dirty="0"/>
          </a:p>
        </p:txBody>
      </p:sp>
      <p:pic>
        <p:nvPicPr>
          <p:cNvPr id="8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85068" y="5214937"/>
            <a:ext cx="1385327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1519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nimBg="1"/>
      <p:bldP spid="12" grpId="0" animBg="1"/>
      <p:bldP spid="6" grpId="0" build="p"/>
      <p:bldP spid="1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833" y="3984274"/>
            <a:ext cx="1505480" cy="2263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135" y="719523"/>
            <a:ext cx="1945758" cy="2259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786" y="762054"/>
            <a:ext cx="1711842" cy="2174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285" y="4196559"/>
            <a:ext cx="2312735" cy="1936897"/>
          </a:xfrm>
          <a:prstGeom prst="rect">
            <a:avLst/>
          </a:prstGeom>
        </p:spPr>
      </p:pic>
      <p:pic>
        <p:nvPicPr>
          <p:cNvPr id="1030" name="Picture 6" descr="Product Detai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545" y="4227103"/>
            <a:ext cx="2467469" cy="201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oduct Detai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42" y="822801"/>
            <a:ext cx="2051454" cy="205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0890" y="4187451"/>
            <a:ext cx="2549159" cy="20527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28965" y="719523"/>
            <a:ext cx="1743738" cy="2188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7425" y="3886894"/>
            <a:ext cx="2702753" cy="2434858"/>
          </a:xfrm>
          <a:prstGeom prst="rect">
            <a:avLst/>
          </a:prstGeom>
        </p:spPr>
      </p:pic>
      <p:pic>
        <p:nvPicPr>
          <p:cNvPr id="13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161570" y="5787427"/>
            <a:ext cx="823846" cy="97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8293" y="733187"/>
            <a:ext cx="2243842" cy="2768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93" y="841073"/>
            <a:ext cx="1971382" cy="213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Yield Management – Precursor of Revenue Management?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451" y="2133599"/>
            <a:ext cx="10120728" cy="449801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Yield Management evolved to address inventory and capacity issues.</a:t>
            </a:r>
          </a:p>
          <a:p>
            <a:r>
              <a:rPr lang="en-US" sz="2400" dirty="0" smtClean="0"/>
              <a:t>It also allowed exploration of new avenues for revenues</a:t>
            </a:r>
          </a:p>
          <a:p>
            <a:r>
              <a:rPr lang="en-US" sz="2400" dirty="0" smtClean="0"/>
              <a:t>It has roots in the airline industry</a:t>
            </a:r>
          </a:p>
          <a:p>
            <a:r>
              <a:rPr lang="en-US" sz="2400" dirty="0" smtClean="0"/>
              <a:t>Then it expanded to auto rental, hotels, theme parks etc.</a:t>
            </a:r>
          </a:p>
          <a:p>
            <a:r>
              <a:rPr lang="en-US" sz="2400" dirty="0" smtClean="0"/>
              <a:t>Eventually most service industries including healthcare, financial, educational, actuarial (insurance) etc. have adapted some form of revenue management</a:t>
            </a:r>
          </a:p>
          <a:p>
            <a:endParaRPr lang="en-US" sz="2400" dirty="0"/>
          </a:p>
        </p:txBody>
      </p:sp>
      <p:pic>
        <p:nvPicPr>
          <p:cNvPr id="4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164913" y="5052454"/>
            <a:ext cx="1385327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1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84650"/>
          </a:xfrm>
        </p:spPr>
        <p:txBody>
          <a:bodyPr/>
          <a:lstStyle/>
          <a:p>
            <a:r>
              <a:rPr lang="en-US" b="1" dirty="0" smtClean="0"/>
              <a:t>Definitions of Yield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752" y="1657350"/>
            <a:ext cx="8915400" cy="49168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"</a:t>
            </a:r>
            <a:r>
              <a:rPr lang="en-US" sz="2400" dirty="0"/>
              <a:t>Yield management" can be defined as an intelligent approach to the dynamic reservation control and pricing of a perishable asset across customer types</a:t>
            </a:r>
            <a:r>
              <a:rPr lang="en-US" sz="2400" dirty="0" smtClean="0"/>
              <a:t>.”</a:t>
            </a:r>
          </a:p>
          <a:p>
            <a:endParaRPr lang="en-US" sz="2400" dirty="0"/>
          </a:p>
          <a:p>
            <a:r>
              <a:rPr lang="en-US" sz="2400" dirty="0" smtClean="0"/>
              <a:t>“Yield </a:t>
            </a:r>
            <a:r>
              <a:rPr lang="en-US" sz="2400" dirty="0"/>
              <a:t>management </a:t>
            </a:r>
            <a:r>
              <a:rPr lang="en-US" sz="2400" dirty="0" smtClean="0"/>
              <a:t>is </a:t>
            </a:r>
            <a:r>
              <a:rPr lang="en-US" sz="2400" dirty="0"/>
              <a:t>a human activity system(HAS) based on three interactive subsystems: people, forecasting and </a:t>
            </a:r>
            <a:r>
              <a:rPr lang="en-US" sz="2400" dirty="0" smtClean="0"/>
              <a:t>strategy.”</a:t>
            </a:r>
            <a:r>
              <a:rPr lang="en-US" sz="2400" dirty="0"/>
              <a:t> 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“Prices </a:t>
            </a:r>
            <a:r>
              <a:rPr lang="en-US" sz="2400" dirty="0"/>
              <a:t>established by paying attention to the different categories of consumers with the aim of being able to maximize yields" (Vails, </a:t>
            </a:r>
            <a:r>
              <a:rPr lang="en-US" sz="2400" dirty="0" smtClean="0"/>
              <a:t>2009).</a:t>
            </a:r>
            <a:endParaRPr lang="en-US" sz="2400" dirty="0"/>
          </a:p>
        </p:txBody>
      </p:sp>
      <p:pic>
        <p:nvPicPr>
          <p:cNvPr id="4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173302" y="4931099"/>
            <a:ext cx="1385327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07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851" y="624110"/>
            <a:ext cx="9566910" cy="736060"/>
          </a:xfrm>
        </p:spPr>
        <p:txBody>
          <a:bodyPr/>
          <a:lstStyle/>
          <a:p>
            <a:r>
              <a:rPr lang="en-US" b="1" dirty="0" smtClean="0"/>
              <a:t>Selected Research in Yield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1794510"/>
            <a:ext cx="9675812" cy="462915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Rothstein (1974, 1985)</a:t>
            </a:r>
          </a:p>
          <a:p>
            <a:r>
              <a:rPr lang="en-US" sz="2400" dirty="0" err="1" smtClean="0"/>
              <a:t>Ladani</a:t>
            </a:r>
            <a:r>
              <a:rPr lang="en-US" sz="2400" dirty="0" smtClean="0"/>
              <a:t> and </a:t>
            </a:r>
            <a:r>
              <a:rPr lang="en-US" sz="2400" dirty="0" err="1" smtClean="0"/>
              <a:t>Bedi</a:t>
            </a:r>
            <a:r>
              <a:rPr lang="en-US" sz="2400" dirty="0" smtClean="0"/>
              <a:t> (1977)</a:t>
            </a:r>
          </a:p>
          <a:p>
            <a:r>
              <a:rPr lang="en-US" sz="2400" dirty="0" smtClean="0"/>
              <a:t>Cross (1989)</a:t>
            </a:r>
          </a:p>
          <a:p>
            <a:r>
              <a:rPr lang="en-US" sz="2400" dirty="0" smtClean="0"/>
              <a:t>Kimes (1989, 2005)</a:t>
            </a:r>
          </a:p>
          <a:p>
            <a:r>
              <a:rPr lang="en-US" sz="2400" dirty="0" smtClean="0"/>
              <a:t>Bodily and Weatherford (1991)</a:t>
            </a:r>
          </a:p>
          <a:p>
            <a:r>
              <a:rPr lang="en-US" sz="2400" dirty="0" err="1" smtClean="0"/>
              <a:t>Belobaba</a:t>
            </a:r>
            <a:r>
              <a:rPr lang="en-US" sz="2400" dirty="0" smtClean="0"/>
              <a:t> (1987) &amp; Lee (1989) dissertations on Yield Mgmt. – MIT</a:t>
            </a:r>
          </a:p>
          <a:p>
            <a:pPr fontAlgn="base"/>
            <a:r>
              <a:rPr lang="en-US" sz="2400" dirty="0" smtClean="0"/>
              <a:t>Kevin </a:t>
            </a:r>
            <a:r>
              <a:rPr lang="en-US" sz="2400" dirty="0" err="1" smtClean="0"/>
              <a:t>Donaghy</a:t>
            </a:r>
            <a:r>
              <a:rPr lang="en-US" sz="2400" dirty="0" smtClean="0"/>
              <a:t>, Una McMahon, David McDowell (1995)</a:t>
            </a:r>
          </a:p>
          <a:p>
            <a:r>
              <a:rPr lang="en-US" sz="2400" dirty="0"/>
              <a:t>Ian Yeoman and Anthony </a:t>
            </a:r>
            <a:r>
              <a:rPr lang="en-US" sz="2400" dirty="0" err="1"/>
              <a:t>Ingold</a:t>
            </a:r>
            <a:r>
              <a:rPr lang="en-US" sz="2400" dirty="0"/>
              <a:t> (1997)</a:t>
            </a:r>
          </a:p>
          <a:p>
            <a:r>
              <a:rPr lang="en-US" sz="2400" dirty="0" smtClean="0"/>
              <a:t>Schwartz (1998) – </a:t>
            </a:r>
            <a:r>
              <a:rPr lang="en-US" sz="2400" b="1" dirty="0">
                <a:solidFill>
                  <a:srgbClr val="FF0000"/>
                </a:solidFill>
              </a:rPr>
              <a:t>The Confusing Side of Yield Management: Myths, Errors, and </a:t>
            </a:r>
            <a:r>
              <a:rPr lang="en-US" sz="2400" b="1" dirty="0" smtClean="0">
                <a:solidFill>
                  <a:srgbClr val="FF0000"/>
                </a:solidFill>
              </a:rPr>
              <a:t>Misconceptions </a:t>
            </a:r>
            <a:r>
              <a:rPr lang="en-US" sz="2400" b="1" dirty="0" smtClean="0"/>
              <a:t>- </a:t>
            </a:r>
            <a:r>
              <a:rPr lang="en-US" sz="2400" dirty="0" smtClean="0"/>
              <a:t>JHTR article</a:t>
            </a:r>
          </a:p>
          <a:p>
            <a:r>
              <a:rPr lang="en-US" sz="2400" dirty="0" smtClean="0"/>
              <a:t>Phillips (2005)</a:t>
            </a:r>
          </a:p>
          <a:p>
            <a:r>
              <a:rPr lang="en-US" sz="2400" dirty="0" err="1" smtClean="0"/>
              <a:t>Talluri</a:t>
            </a:r>
            <a:r>
              <a:rPr lang="en-US" sz="2400" dirty="0" smtClean="0"/>
              <a:t> and van </a:t>
            </a:r>
            <a:r>
              <a:rPr lang="en-US" sz="2400" dirty="0" err="1" smtClean="0"/>
              <a:t>Ryzin</a:t>
            </a:r>
            <a:r>
              <a:rPr lang="en-US" sz="2400" dirty="0" smtClean="0"/>
              <a:t> (2005)</a:t>
            </a:r>
            <a:endParaRPr lang="en-US" sz="2400" dirty="0"/>
          </a:p>
        </p:txBody>
      </p:sp>
      <p:pic>
        <p:nvPicPr>
          <p:cNvPr id="4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0" y="5094400"/>
            <a:ext cx="1385327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85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51" y="706121"/>
            <a:ext cx="1653540" cy="2627948"/>
          </a:xfrm>
          <a:prstGeom prst="rect">
            <a:avLst/>
          </a:prstGeom>
        </p:spPr>
      </p:pic>
      <p:pic>
        <p:nvPicPr>
          <p:cNvPr id="1026" name="Picture 2" descr="http://ecx.images-amazon.com/images/I/41C5nBuiyl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59" y="618173"/>
            <a:ext cx="1856105" cy="28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141" y="144185"/>
            <a:ext cx="2661409" cy="3291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56" y="3863340"/>
            <a:ext cx="2281561" cy="2706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0260" y="3771328"/>
            <a:ext cx="1738790" cy="2752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0572" y="3936043"/>
            <a:ext cx="2583665" cy="2560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2302" y="2084855"/>
            <a:ext cx="2909646" cy="355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3861" y="624110"/>
            <a:ext cx="9590752" cy="1280890"/>
          </a:xfrm>
        </p:spPr>
        <p:txBody>
          <a:bodyPr/>
          <a:lstStyle/>
          <a:p>
            <a:pPr algn="ctr"/>
            <a:r>
              <a:rPr lang="en-US" b="1" dirty="0" smtClean="0"/>
              <a:t>Presentation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48540" y="1637413"/>
            <a:ext cx="9456072" cy="489806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Importance of revenue management</a:t>
            </a:r>
          </a:p>
          <a:p>
            <a:r>
              <a:rPr lang="en-US" sz="2400" b="1" dirty="0" smtClean="0"/>
              <a:t>Definition of revenue management</a:t>
            </a:r>
          </a:p>
          <a:p>
            <a:r>
              <a:rPr lang="en-US" sz="2400" b="1" dirty="0" smtClean="0"/>
              <a:t>Evolution of revenue management – Contributing factors</a:t>
            </a:r>
          </a:p>
          <a:p>
            <a:r>
              <a:rPr lang="en-US" sz="2400" b="1" dirty="0" smtClean="0"/>
              <a:t>Historical perspectives of Revenue management</a:t>
            </a:r>
          </a:p>
          <a:p>
            <a:r>
              <a:rPr lang="en-US" sz="2400" b="1" dirty="0" smtClean="0"/>
              <a:t>Introduction of Yield Management</a:t>
            </a:r>
          </a:p>
          <a:p>
            <a:r>
              <a:rPr lang="en-US" sz="2400" b="1" dirty="0" smtClean="0"/>
              <a:t>Technology and Revenue Management </a:t>
            </a:r>
          </a:p>
          <a:p>
            <a:r>
              <a:rPr lang="en-US" sz="2400" b="1" dirty="0" smtClean="0"/>
              <a:t>Emerging Trends</a:t>
            </a:r>
          </a:p>
          <a:p>
            <a:r>
              <a:rPr lang="en-US" sz="2400" b="1" dirty="0" smtClean="0"/>
              <a:t>Concluding remarks</a:t>
            </a:r>
          </a:p>
          <a:p>
            <a:endParaRPr lang="en-US" sz="2400" b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379667" y="5049010"/>
            <a:ext cx="1385327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17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4084" y="884583"/>
            <a:ext cx="9130528" cy="533546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Evolution of Revenue Management </a:t>
            </a:r>
          </a:p>
          <a:p>
            <a:r>
              <a:rPr lang="en-US" sz="2400" b="1" u="sng" dirty="0" smtClean="0"/>
              <a:t>Forecasting </a:t>
            </a:r>
            <a:r>
              <a:rPr lang="en-US" sz="2400" b="1" u="sng" dirty="0"/>
              <a:t>accuracy </a:t>
            </a:r>
            <a:r>
              <a:rPr lang="en-US" sz="2400" b="1" dirty="0"/>
              <a:t>has been the primary motivator of development of revenue management in the hotel </a:t>
            </a:r>
            <a:r>
              <a:rPr lang="en-US" sz="2400" b="1" dirty="0" smtClean="0"/>
              <a:t>industry.</a:t>
            </a:r>
          </a:p>
          <a:p>
            <a:endParaRPr lang="en-US" sz="2400" dirty="0" smtClean="0"/>
          </a:p>
          <a:p>
            <a:r>
              <a:rPr lang="en-US" sz="2400" dirty="0" smtClean="0"/>
              <a:t>It allows </a:t>
            </a:r>
            <a:r>
              <a:rPr lang="en-US" sz="2400" dirty="0"/>
              <a:t>for managers in all areas of the lodging operation to make important tactical </a:t>
            </a:r>
            <a:r>
              <a:rPr lang="en-US" sz="2400" dirty="0" smtClean="0"/>
              <a:t>decisions and policy decisions by the upper management</a:t>
            </a:r>
            <a:r>
              <a:rPr lang="en-US" dirty="0" smtClean="0"/>
              <a:t>. (Lim et al 2009)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Airlines </a:t>
            </a:r>
            <a:r>
              <a:rPr lang="en-US" sz="2400" b="1" dirty="0"/>
              <a:t>have traditionally been more successful in convincing consumers to accept the fact that different passengers will pay different fares for the same ﬂight than hotels have been. </a:t>
            </a:r>
            <a:r>
              <a:rPr lang="en-US" sz="2400" b="1" dirty="0" smtClean="0"/>
              <a:t> </a:t>
            </a:r>
            <a:r>
              <a:rPr lang="en-US" dirty="0" smtClean="0"/>
              <a:t>(Ferguson and Smith 2014)</a:t>
            </a:r>
          </a:p>
        </p:txBody>
      </p:sp>
    </p:spTree>
    <p:extLst>
      <p:ext uri="{BB962C8B-B14F-4D97-AF65-F5344CB8AC3E}">
        <p14:creationId xmlns:p14="http://schemas.microsoft.com/office/powerpoint/2010/main" val="24247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0150"/>
          </a:xfrm>
        </p:spPr>
        <p:txBody>
          <a:bodyPr/>
          <a:lstStyle/>
          <a:p>
            <a:r>
              <a:rPr lang="en-US" b="1" dirty="0" smtClean="0"/>
              <a:t>Definitions of Revenue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540" y="1502735"/>
            <a:ext cx="9456072" cy="5181600"/>
          </a:xfrm>
        </p:spPr>
        <p:txBody>
          <a:bodyPr/>
          <a:lstStyle/>
          <a:p>
            <a:r>
              <a:rPr lang="en-US" b="1" dirty="0" smtClean="0"/>
              <a:t>“</a:t>
            </a:r>
            <a:r>
              <a:rPr lang="en-US" sz="2400" b="1" dirty="0" smtClean="0"/>
              <a:t>Revenue </a:t>
            </a:r>
            <a:r>
              <a:rPr lang="en-US" sz="2400" b="1" dirty="0"/>
              <a:t>Management</a:t>
            </a:r>
            <a:r>
              <a:rPr lang="en-US" sz="2400" dirty="0"/>
              <a:t> is the application of disciplined analytics that predict consumer behaviour at the micro-market level and optimize product availability and price to maximize revenue </a:t>
            </a:r>
            <a:r>
              <a:rPr lang="en-US" sz="2400" dirty="0" smtClean="0"/>
              <a:t>growth.”</a:t>
            </a:r>
          </a:p>
          <a:p>
            <a:endParaRPr lang="en-US" sz="2000" dirty="0" smtClean="0"/>
          </a:p>
          <a:p>
            <a:r>
              <a:rPr lang="en-US" sz="2000" dirty="0" smtClean="0"/>
              <a:t>“</a:t>
            </a:r>
            <a:r>
              <a:rPr lang="en-US" sz="2400" b="1" dirty="0" smtClean="0"/>
              <a:t>Selling </a:t>
            </a:r>
            <a:r>
              <a:rPr lang="en-US" sz="2400" b="1" dirty="0"/>
              <a:t>the Right </a:t>
            </a:r>
            <a:r>
              <a:rPr lang="en-US" sz="2400" b="1" dirty="0" smtClean="0"/>
              <a:t>Product </a:t>
            </a:r>
            <a:r>
              <a:rPr lang="en-US" sz="2400" b="1" dirty="0"/>
              <a:t>to the Right </a:t>
            </a:r>
            <a:r>
              <a:rPr lang="en-US" sz="2400" b="1" dirty="0" smtClean="0"/>
              <a:t>Customer </a:t>
            </a:r>
            <a:r>
              <a:rPr lang="en-US" sz="2400" b="1" dirty="0"/>
              <a:t>at the Right Moment at the Right Price on the Right Distribution </a:t>
            </a:r>
            <a:r>
              <a:rPr lang="en-US" sz="2400" b="1" dirty="0" smtClean="0"/>
              <a:t>Channel…..” </a:t>
            </a:r>
          </a:p>
          <a:p>
            <a:endParaRPr lang="en-US" sz="2000" b="1" dirty="0" smtClean="0"/>
          </a:p>
          <a:p>
            <a:r>
              <a:rPr lang="en-US" sz="2400" dirty="0" smtClean="0"/>
              <a:t>“Application of disciplined tactics that predict buyer response to prices, optimize product availability, and yield the greatest business income.”</a:t>
            </a:r>
          </a:p>
          <a:p>
            <a:endParaRPr lang="en-US" sz="2400" dirty="0" smtClean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4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164914" y="5041272"/>
            <a:ext cx="1385327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53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6422" y="565387"/>
            <a:ext cx="8911687" cy="89429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Revenue Mgmt. in Non-Airline Industries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71766" y="1753299"/>
            <a:ext cx="8915400" cy="4602539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Automobile rental			-  Broadcasting</a:t>
            </a:r>
            <a:endParaRPr lang="en-US" sz="2400" b="1" dirty="0"/>
          </a:p>
          <a:p>
            <a:r>
              <a:rPr lang="en-US" sz="2400" b="1" dirty="0"/>
              <a:t>Cruise </a:t>
            </a:r>
            <a:r>
              <a:rPr lang="en-US" sz="2400" b="1" dirty="0" smtClean="0"/>
              <a:t>lines					- Internet </a:t>
            </a:r>
            <a:r>
              <a:rPr lang="en-US" sz="2400" b="1" dirty="0"/>
              <a:t>service </a:t>
            </a:r>
            <a:r>
              <a:rPr lang="en-US" sz="2400" b="1" dirty="0" smtClean="0"/>
              <a:t>providers</a:t>
            </a:r>
            <a:endParaRPr lang="en-US" sz="2400" b="1" dirty="0"/>
          </a:p>
          <a:p>
            <a:r>
              <a:rPr lang="en-US" sz="2400" b="1" dirty="0"/>
              <a:t>Lodging and </a:t>
            </a:r>
            <a:r>
              <a:rPr lang="en-US" sz="2400" b="1" dirty="0" smtClean="0"/>
              <a:t>hospitality		- Nonprofit sector – museums </a:t>
            </a:r>
            <a:endParaRPr lang="en-US" sz="2400" b="1" dirty="0"/>
          </a:p>
          <a:p>
            <a:r>
              <a:rPr lang="en-US" sz="2400" b="1" dirty="0"/>
              <a:t>Passenger </a:t>
            </a:r>
            <a:r>
              <a:rPr lang="en-US" sz="2400" b="1" dirty="0" smtClean="0"/>
              <a:t>railways</a:t>
            </a:r>
            <a:r>
              <a:rPr lang="en-US" dirty="0" smtClean="0"/>
              <a:t>			- </a:t>
            </a:r>
            <a:r>
              <a:rPr lang="en-US" sz="2400" b="1" dirty="0" smtClean="0"/>
              <a:t>Healthcare</a:t>
            </a:r>
          </a:p>
          <a:p>
            <a:r>
              <a:rPr lang="en-US" sz="2400" b="1" dirty="0" smtClean="0"/>
              <a:t>Education						- Sports &amp; Entertainment</a:t>
            </a:r>
          </a:p>
          <a:p>
            <a:r>
              <a:rPr lang="en-US" sz="2400" b="1" dirty="0" smtClean="0"/>
              <a:t>Manufacturing 				- Financial Markets </a:t>
            </a:r>
          </a:p>
          <a:p>
            <a:endParaRPr lang="en-US" dirty="0" smtClean="0"/>
          </a:p>
          <a:p>
            <a:r>
              <a:rPr lang="en-US" dirty="0" err="1" smtClean="0"/>
              <a:t>Geraghty</a:t>
            </a:r>
            <a:r>
              <a:rPr lang="en-US" dirty="0" smtClean="0"/>
              <a:t> </a:t>
            </a:r>
            <a:r>
              <a:rPr lang="en-US" dirty="0"/>
              <a:t>and Johnson (1997), Carol and Grimes (1995</a:t>
            </a:r>
            <a:r>
              <a:rPr lang="en-US" dirty="0" smtClean="0"/>
              <a:t>) Cross </a:t>
            </a:r>
            <a:r>
              <a:rPr lang="en-US" dirty="0"/>
              <a:t>(</a:t>
            </a:r>
            <a:r>
              <a:rPr lang="en-US" dirty="0" smtClean="0"/>
              <a:t>1998)Kimes </a:t>
            </a:r>
            <a:r>
              <a:rPr lang="en-US" dirty="0"/>
              <a:t>(1989), </a:t>
            </a:r>
            <a:r>
              <a:rPr lang="en-US" dirty="0" err="1"/>
              <a:t>Ladany</a:t>
            </a:r>
            <a:r>
              <a:rPr lang="en-US" dirty="0"/>
              <a:t> and </a:t>
            </a:r>
            <a:r>
              <a:rPr lang="en-US" dirty="0" err="1"/>
              <a:t>Arbel</a:t>
            </a:r>
            <a:r>
              <a:rPr lang="en-US" dirty="0"/>
              <a:t> (1991), </a:t>
            </a:r>
            <a:r>
              <a:rPr lang="en-US" dirty="0" err="1"/>
              <a:t>Gallego</a:t>
            </a:r>
            <a:r>
              <a:rPr lang="en-US" dirty="0"/>
              <a:t> and van Ryzin (</a:t>
            </a:r>
            <a:r>
              <a:rPr lang="en-US" dirty="0" smtClean="0"/>
              <a:t>1994)Nair</a:t>
            </a:r>
            <a:r>
              <a:rPr lang="en-US" dirty="0"/>
              <a:t>, </a:t>
            </a:r>
            <a:r>
              <a:rPr lang="en-US" dirty="0" err="1"/>
              <a:t>Bapna</a:t>
            </a:r>
            <a:r>
              <a:rPr lang="en-US" dirty="0"/>
              <a:t>, and Brine (1997), </a:t>
            </a:r>
            <a:r>
              <a:rPr lang="en-US" dirty="0" err="1"/>
              <a:t>Paschalidis</a:t>
            </a:r>
            <a:r>
              <a:rPr lang="en-US" dirty="0"/>
              <a:t> and </a:t>
            </a:r>
            <a:r>
              <a:rPr lang="en-US" dirty="0" err="1"/>
              <a:t>Tsitiklis</a:t>
            </a:r>
            <a:r>
              <a:rPr lang="en-US" dirty="0"/>
              <a:t> (1998</a:t>
            </a:r>
            <a:r>
              <a:rPr lang="en-US" dirty="0" smtClean="0"/>
              <a:t>) Rothstein </a:t>
            </a:r>
            <a:r>
              <a:rPr lang="en-US" dirty="0"/>
              <a:t>(1974), </a:t>
            </a:r>
            <a:r>
              <a:rPr lang="en-US" dirty="0" err="1"/>
              <a:t>Ladany</a:t>
            </a:r>
            <a:r>
              <a:rPr lang="en-US" dirty="0"/>
              <a:t> (1977), </a:t>
            </a:r>
            <a:r>
              <a:rPr lang="en-US" dirty="0" err="1"/>
              <a:t>Liberman</a:t>
            </a:r>
            <a:r>
              <a:rPr lang="en-US" dirty="0"/>
              <a:t> and </a:t>
            </a:r>
            <a:r>
              <a:rPr lang="en-US" dirty="0" err="1"/>
              <a:t>Yechiali</a:t>
            </a:r>
            <a:r>
              <a:rPr lang="en-US" dirty="0"/>
              <a:t> (1977, 1978), Kimes (1989), Bitran </a:t>
            </a:r>
            <a:r>
              <a:rPr lang="en-US" dirty="0" smtClean="0"/>
              <a:t>and </a:t>
            </a:r>
            <a:r>
              <a:rPr lang="en-US" dirty="0" err="1" smtClean="0"/>
              <a:t>Mondschein</a:t>
            </a:r>
            <a:r>
              <a:rPr lang="en-US" dirty="0" smtClean="0"/>
              <a:t> </a:t>
            </a:r>
            <a:r>
              <a:rPr lang="en-US" dirty="0"/>
              <a:t>(1995), Feng and </a:t>
            </a:r>
            <a:r>
              <a:rPr lang="en-US" dirty="0" err="1"/>
              <a:t>Gallego</a:t>
            </a:r>
            <a:r>
              <a:rPr lang="en-US" dirty="0"/>
              <a:t> (1995), Bitran and Gilbert (</a:t>
            </a:r>
            <a:r>
              <a:rPr lang="en-US" dirty="0" smtClean="0"/>
              <a:t>1996)</a:t>
            </a:r>
            <a:r>
              <a:rPr lang="en-US" dirty="0" err="1" smtClean="0"/>
              <a:t>Metters</a:t>
            </a:r>
            <a:r>
              <a:rPr lang="en-US" dirty="0" smtClean="0"/>
              <a:t> </a:t>
            </a:r>
            <a:r>
              <a:rPr lang="en-US" dirty="0"/>
              <a:t>and Vargas (</a:t>
            </a:r>
            <a:r>
              <a:rPr lang="en-US" dirty="0" smtClean="0"/>
              <a:t>1999) Kimes </a:t>
            </a:r>
            <a:r>
              <a:rPr lang="en-US" dirty="0"/>
              <a:t>(1989), </a:t>
            </a:r>
            <a:r>
              <a:rPr lang="en-US" dirty="0" err="1"/>
              <a:t>Strasser</a:t>
            </a:r>
            <a:r>
              <a:rPr lang="en-US" dirty="0"/>
              <a:t> (1996), </a:t>
            </a:r>
            <a:r>
              <a:rPr lang="en-US" dirty="0" err="1"/>
              <a:t>Ciancimino</a:t>
            </a:r>
            <a:r>
              <a:rPr lang="en-US" dirty="0"/>
              <a:t> et al. (1999) </a:t>
            </a:r>
          </a:p>
        </p:txBody>
      </p:sp>
      <p:pic>
        <p:nvPicPr>
          <p:cNvPr id="5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156524" y="5127956"/>
            <a:ext cx="1385327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2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2925" y="226504"/>
            <a:ext cx="8911687" cy="99829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Research in Revenue Management</a:t>
            </a:r>
            <a:br>
              <a:rPr lang="en-US" b="1" dirty="0" smtClean="0"/>
            </a:br>
            <a:r>
              <a:rPr lang="en-US" sz="2000" dirty="0" smtClean="0"/>
              <a:t>(</a:t>
            </a:r>
            <a:r>
              <a:rPr lang="en-US" sz="1800" dirty="0"/>
              <a:t>Wen-Chyuan Chiang, Jason C.H. Chen and </a:t>
            </a:r>
            <a:r>
              <a:rPr lang="en-US" sz="1800" dirty="0" err="1"/>
              <a:t>Xiaojing</a:t>
            </a:r>
            <a:r>
              <a:rPr lang="en-US" sz="1800" dirty="0"/>
              <a:t> </a:t>
            </a:r>
            <a:r>
              <a:rPr lang="en-US" sz="1800" dirty="0" smtClean="0"/>
              <a:t>Xu - 2006 )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9595" y="1426128"/>
            <a:ext cx="9895017" cy="53365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 smtClean="0"/>
              <a:t>Selected Review Articles in Revenue Management</a:t>
            </a:r>
          </a:p>
          <a:p>
            <a:r>
              <a:rPr lang="en-US" sz="2000" b="1" u="sng" dirty="0" smtClean="0"/>
              <a:t>Weatherford </a:t>
            </a:r>
            <a:r>
              <a:rPr lang="en-US" sz="2000" b="1" u="sng" dirty="0"/>
              <a:t>and Bodily (1992</a:t>
            </a:r>
            <a:r>
              <a:rPr lang="en-US" sz="2000" dirty="0"/>
              <a:t>) This paper reviews over </a:t>
            </a:r>
            <a:r>
              <a:rPr lang="en-US" sz="2000" b="1" u="sng" dirty="0"/>
              <a:t>40 articles, </a:t>
            </a:r>
            <a:r>
              <a:rPr lang="en-US" sz="2000" dirty="0"/>
              <a:t>proposes a 14-element taxonomy for revenue management, and classifies the published work using this taxonomy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b="1" u="sng" dirty="0"/>
              <a:t>McGill and van Ryzin (1999) </a:t>
            </a:r>
            <a:r>
              <a:rPr lang="en-US" sz="2000" dirty="0"/>
              <a:t>This paper reviews the history of research on transportation revenue management, especially airline revenue management, and the development in forecasting, overbooking, and seat inventory control. This paper also includes a glossary of revenue management terminology  and a bibliography of over </a:t>
            </a:r>
            <a:r>
              <a:rPr lang="en-US" sz="2000" b="1" u="sng" dirty="0"/>
              <a:t>190 references</a:t>
            </a:r>
            <a:r>
              <a:rPr lang="en-US" sz="2000" b="1" u="sng" dirty="0" smtClean="0"/>
              <a:t>.</a:t>
            </a:r>
            <a:endParaRPr lang="en-US" sz="2000" b="1" u="sng" dirty="0"/>
          </a:p>
          <a:p>
            <a:r>
              <a:rPr lang="en-US" sz="2000" b="1" u="sng" dirty="0"/>
              <a:t>Pak and Piersma (2002) </a:t>
            </a:r>
            <a:r>
              <a:rPr lang="en-US" sz="2000" dirty="0"/>
              <a:t>This paper presents a review of the variety of OR techniques for airline revenue management problems from over </a:t>
            </a:r>
            <a:r>
              <a:rPr lang="en-US" sz="2000" b="1" u="sng" dirty="0"/>
              <a:t>30 articles</a:t>
            </a:r>
            <a:r>
              <a:rPr lang="en-US" sz="2000" b="1" u="sng" dirty="0" smtClean="0"/>
              <a:t>.</a:t>
            </a:r>
            <a:endParaRPr lang="en-US" sz="2000" b="1" u="sng" dirty="0"/>
          </a:p>
          <a:p>
            <a:r>
              <a:rPr lang="en-US" sz="2000" b="1" u="sng" dirty="0"/>
              <a:t>Bitran and Caldentey (2003) </a:t>
            </a:r>
            <a:r>
              <a:rPr lang="en-US" sz="2000" dirty="0"/>
              <a:t>This paper reviews </a:t>
            </a:r>
            <a:r>
              <a:rPr lang="en-US" sz="2000" b="1" u="sng" dirty="0"/>
              <a:t>88 papers </a:t>
            </a:r>
            <a:r>
              <a:rPr lang="en-US" sz="2000" dirty="0"/>
              <a:t>that primarily focus on the research and results of dynamic pricing policies and their relation to revenue management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6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49243" y="5119567"/>
            <a:ext cx="1385327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90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790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Research in Revenue Management</a:t>
            </a:r>
            <a:br>
              <a:rPr lang="en-US" b="1" dirty="0" smtClean="0"/>
            </a:br>
            <a:r>
              <a:rPr lang="en-US" sz="2000" dirty="0" smtClean="0"/>
              <a:t>(</a:t>
            </a:r>
            <a:r>
              <a:rPr lang="en-US" sz="1800" dirty="0"/>
              <a:t>Wen-Chyuan Chiang, Jason C.H. Chen and </a:t>
            </a:r>
            <a:r>
              <a:rPr lang="en-US" sz="1800" dirty="0" err="1"/>
              <a:t>Xiaojing</a:t>
            </a:r>
            <a:r>
              <a:rPr lang="en-US" sz="1800" dirty="0"/>
              <a:t> </a:t>
            </a:r>
            <a:r>
              <a:rPr lang="en-US" sz="1800" dirty="0" smtClean="0"/>
              <a:t>Xu - 2006 )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9595" y="1703540"/>
            <a:ext cx="9895017" cy="48099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u="sng" dirty="0" smtClean="0"/>
              <a:t>Selected Review Articles in Revenue Management</a:t>
            </a:r>
          </a:p>
          <a:p>
            <a:r>
              <a:rPr lang="en-US" sz="2400" b="1" u="sng" dirty="0" smtClean="0"/>
              <a:t>Kimes </a:t>
            </a:r>
            <a:r>
              <a:rPr lang="en-US" sz="2400" b="1" u="sng" dirty="0"/>
              <a:t>(2003) </a:t>
            </a:r>
            <a:r>
              <a:rPr lang="en-US" sz="2400" dirty="0"/>
              <a:t>This paper reviews her research in revenue management, including </a:t>
            </a:r>
            <a:r>
              <a:rPr lang="en-US" sz="2400" b="1" u="sng" dirty="0"/>
              <a:t>11 articles </a:t>
            </a:r>
            <a:r>
              <a:rPr lang="en-US" sz="2400" dirty="0"/>
              <a:t>published in Cornell Hotel and Restaurant Administration Quarterly and discusses areas for future research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b="1" u="sng" dirty="0"/>
              <a:t>Boyd and Bilegan (2003) </a:t>
            </a:r>
            <a:r>
              <a:rPr lang="en-US" sz="2400" dirty="0"/>
              <a:t>This paper references over </a:t>
            </a:r>
            <a:r>
              <a:rPr lang="en-US" sz="2400" b="1" u="sng" dirty="0"/>
              <a:t>110 articles </a:t>
            </a:r>
            <a:r>
              <a:rPr lang="en-US" sz="2400" dirty="0"/>
              <a:t>to review the history of revenue management to illustrate a successful e-commerce model of dynamic, automated sales enabled by central reservation and revenue management systems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b="1" u="sng" dirty="0"/>
              <a:t>lmaghraby and Keskinocak (2003) </a:t>
            </a:r>
            <a:r>
              <a:rPr lang="en-US" sz="2400" dirty="0"/>
              <a:t>This paper reviews over </a:t>
            </a:r>
            <a:r>
              <a:rPr lang="en-US" sz="2400" b="1" u="sng" dirty="0"/>
              <a:t>80 articles </a:t>
            </a:r>
            <a:r>
              <a:rPr lang="en-US" sz="2400" dirty="0"/>
              <a:t>and current practices in dynamic pricing in the presence of inventory considerations.</a:t>
            </a:r>
          </a:p>
          <a:p>
            <a:endParaRPr lang="en-US" dirty="0"/>
          </a:p>
        </p:txBody>
      </p:sp>
      <p:pic>
        <p:nvPicPr>
          <p:cNvPr id="6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49243" y="5119567"/>
            <a:ext cx="1385327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18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97388"/>
            <a:ext cx="8911687" cy="72753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Titles in Revenue Management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421" y="3647672"/>
            <a:ext cx="1955310" cy="2840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470" y="4180830"/>
            <a:ext cx="2105815" cy="2307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277" y="1367170"/>
            <a:ext cx="1988820" cy="2584430"/>
          </a:xfrm>
          <a:prstGeom prst="rect">
            <a:avLst/>
          </a:prstGeom>
        </p:spPr>
      </p:pic>
      <p:pic>
        <p:nvPicPr>
          <p:cNvPr id="2050" name="Picture 2" descr="http://ecx.images-amazon.com/images/I/51lOMxzQURL._SX311_BO1,204,203,200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008" y="4430649"/>
            <a:ext cx="1133839" cy="180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cx.images-amazon.com/images/I/51Q1HcydkNL._SX331_BO1,204,203,200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835" y="1164029"/>
            <a:ext cx="1764512" cy="264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cx.images-amazon.com/images/I/51nqIaoQRdL._SX325_BO1,204,203,200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090" y="4292120"/>
            <a:ext cx="1856714" cy="22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cx.images-amazon.com/images/I/51P-LdFL6sL._SX382_BO1,204,203,200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51" y="584236"/>
            <a:ext cx="2128477" cy="267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3643" y="1324506"/>
            <a:ext cx="1802063" cy="2352488"/>
          </a:xfrm>
          <a:prstGeom prst="rect">
            <a:avLst/>
          </a:prstGeom>
        </p:spPr>
      </p:pic>
      <p:pic>
        <p:nvPicPr>
          <p:cNvPr id="2058" name="Picture 10" descr="http://ecx.images-amazon.com/images/I/4117E2JQE7L._SX302_BO1,204,203,200_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56" y="4207733"/>
            <a:ext cx="1701415" cy="238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7012" y="1324506"/>
            <a:ext cx="2072383" cy="2323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34824" y="5730296"/>
            <a:ext cx="854151" cy="10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560352"/>
            <a:ext cx="8702369" cy="200496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Emerging Trends in Revenue Management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48" y="5080630"/>
            <a:ext cx="1383912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166" y="624110"/>
            <a:ext cx="10289407" cy="89280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Emerging Trends in Revenue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793" y="1876927"/>
            <a:ext cx="9546081" cy="26447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Corporate Social Responsibility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2400" b="1" dirty="0" smtClean="0"/>
              <a:t>CSR and Sustainable Revenue Management</a:t>
            </a:r>
          </a:p>
          <a:p>
            <a:pPr algn="ctr"/>
            <a:r>
              <a:rPr lang="en-US" sz="2400" b="1" dirty="0" smtClean="0"/>
              <a:t>Socially responsible revenue management </a:t>
            </a:r>
          </a:p>
          <a:p>
            <a:pPr marL="0" indent="0" algn="ctr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4" y="5101246"/>
            <a:ext cx="1383912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1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166" y="624110"/>
            <a:ext cx="10289407" cy="89280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Emerging Trends in Revenue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793" y="1876926"/>
            <a:ext cx="9546081" cy="41044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Quantitative Models, Simulations and Big Data</a:t>
            </a:r>
          </a:p>
          <a:p>
            <a:pPr algn="ctr"/>
            <a:r>
              <a:rPr lang="en-US" sz="2800" b="1" dirty="0"/>
              <a:t>Discrete Choice Analysis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Big Data </a:t>
            </a:r>
            <a:r>
              <a:rPr lang="en-US" sz="2800" b="1" dirty="0" smtClean="0"/>
              <a:t>and Revenue Management</a:t>
            </a:r>
          </a:p>
          <a:p>
            <a:pPr algn="ctr"/>
            <a:r>
              <a:rPr lang="en-US" sz="2800" b="1" dirty="0" smtClean="0"/>
              <a:t>Dynamic Pricing – </a:t>
            </a:r>
            <a:r>
              <a:rPr lang="en-US" sz="2800" b="1" dirty="0" smtClean="0">
                <a:solidFill>
                  <a:srgbClr val="FF0000"/>
                </a:solidFill>
              </a:rPr>
              <a:t>by</a:t>
            </a:r>
            <a:r>
              <a:rPr lang="en-US" sz="2800" b="1" dirty="0">
                <a:solidFill>
                  <a:srgbClr val="FF0000"/>
                </a:solidFill>
              </a:rPr>
              <a:t> Prime </a:t>
            </a:r>
            <a:r>
              <a:rPr lang="en-US" sz="2800" b="1" dirty="0" smtClean="0">
                <a:solidFill>
                  <a:srgbClr val="FF0000"/>
                </a:solidFill>
              </a:rPr>
              <a:t>Time / by Day Part</a:t>
            </a:r>
          </a:p>
          <a:p>
            <a:pPr algn="ctr"/>
            <a:r>
              <a:rPr lang="en-US" sz="2800" b="1" dirty="0" smtClean="0"/>
              <a:t>Dynamic </a:t>
            </a:r>
            <a:r>
              <a:rPr lang="en-US" sz="2800" b="1" dirty="0"/>
              <a:t>Pricing – </a:t>
            </a:r>
            <a:r>
              <a:rPr lang="en-US" sz="2800" b="1" dirty="0" smtClean="0">
                <a:solidFill>
                  <a:srgbClr val="FF0000"/>
                </a:solidFill>
              </a:rPr>
              <a:t>by the Hour / by the Minute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Dynamic Pricing- </a:t>
            </a:r>
            <a:r>
              <a:rPr lang="en-US" sz="2800" b="1" dirty="0" smtClean="0">
                <a:solidFill>
                  <a:srgbClr val="FF0000"/>
                </a:solidFill>
              </a:rPr>
              <a:t>for non-room services </a:t>
            </a:r>
          </a:p>
        </p:txBody>
      </p:sp>
      <p:pic>
        <p:nvPicPr>
          <p:cNvPr id="4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125839" y="5002121"/>
            <a:ext cx="1385327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06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6"/>
          <p:cNvSpPr>
            <a:spLocks noGrp="1"/>
          </p:cNvSpPr>
          <p:nvPr>
            <p:ph type="title"/>
          </p:nvPr>
        </p:nvSpPr>
        <p:spPr>
          <a:xfrm>
            <a:off x="1635125" y="1158241"/>
            <a:ext cx="4591050" cy="2807334"/>
          </a:xfrm>
        </p:spPr>
        <p:txBody>
          <a:bodyPr anchor="ctr"/>
          <a:lstStyle/>
          <a:p>
            <a:pPr algn="ctr" eaLnBrk="1" hangingPunct="1"/>
            <a:r>
              <a:rPr lang="es-ES_tradnl" altLang="en-US" dirty="0" smtClean="0">
                <a:ea typeface="ＭＳ Ｐゴシック" panose="020B0600070205080204" pitchFamily="34" charset="-128"/>
              </a:rPr>
              <a:t>BIG DATA</a:t>
            </a:r>
          </a:p>
        </p:txBody>
      </p:sp>
      <p:pic>
        <p:nvPicPr>
          <p:cNvPr id="8" name="Picture 4" descr="http://spotfire.tibco.com/blog/wp-content/uploads/2014/02/shutterstock_147466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25" y="4056523"/>
            <a:ext cx="4591050" cy="27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909" y="111401"/>
            <a:ext cx="3487967" cy="3847517"/>
          </a:xfrm>
          <a:prstGeom prst="rect">
            <a:avLst/>
          </a:prstGeom>
        </p:spPr>
      </p:pic>
      <p:pic>
        <p:nvPicPr>
          <p:cNvPr id="9" name="Picture Placeholder 1" descr="bigdatajobsonly.com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91423" y="4056522"/>
            <a:ext cx="3865453" cy="27168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5125" y="281940"/>
            <a:ext cx="4277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Miracles in Numbers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0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893" y="371476"/>
            <a:ext cx="9427719" cy="952500"/>
          </a:xfrm>
        </p:spPr>
        <p:txBody>
          <a:bodyPr>
            <a:normAutofit/>
          </a:bodyPr>
          <a:lstStyle/>
          <a:p>
            <a:r>
              <a:rPr lang="en-US" b="1" dirty="0" smtClean="0"/>
              <a:t>Importance of Revenue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121" y="1600200"/>
            <a:ext cx="9810491" cy="5134232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Revenue </a:t>
            </a:r>
            <a:r>
              <a:rPr lang="en-US" sz="2400" b="1" i="1" dirty="0"/>
              <a:t>Management has contributed millions to the bottom line, and it has educated our people to manage their business more effectively. When you focus on the bottom line, your company grows.</a:t>
            </a:r>
            <a:endParaRPr lang="en-US" sz="2400" i="1" dirty="0"/>
          </a:p>
          <a:p>
            <a:pPr marL="0" indent="0">
              <a:buNone/>
            </a:pPr>
            <a:r>
              <a:rPr lang="en-US" i="1" dirty="0" smtClean="0"/>
              <a:t> 			— </a:t>
            </a:r>
            <a:r>
              <a:rPr lang="en-US" b="1" i="1" dirty="0"/>
              <a:t>Bill Marriott Jr., </a:t>
            </a:r>
            <a:r>
              <a:rPr lang="en-US" i="1" dirty="0"/>
              <a:t>Chairman and CEO, Marriott International 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  <a:p>
            <a:pPr marL="0" indent="0" algn="ctr">
              <a:buNone/>
            </a:pPr>
            <a:r>
              <a:rPr lang="en-US" sz="2400" b="1" i="1" u="sng" dirty="0" smtClean="0">
                <a:solidFill>
                  <a:srgbClr val="FF0000"/>
                </a:solidFill>
              </a:rPr>
              <a:t>Revenue Management as Music</a:t>
            </a:r>
          </a:p>
          <a:p>
            <a:r>
              <a:rPr lang="en-US" i="1" dirty="0" smtClean="0"/>
              <a:t> </a:t>
            </a:r>
            <a:r>
              <a:rPr lang="en-US" sz="2400" b="1" i="1" dirty="0" smtClean="0"/>
              <a:t>The </a:t>
            </a:r>
            <a:r>
              <a:rPr lang="en-US" sz="2400" b="1" i="1" dirty="0"/>
              <a:t>truth is </a:t>
            </a:r>
            <a:r>
              <a:rPr lang="en-US" sz="2400" b="1" i="1" dirty="0" smtClean="0"/>
              <a:t>that …. just </a:t>
            </a:r>
            <a:r>
              <a:rPr lang="en-US" sz="2400" b="1" i="1" dirty="0"/>
              <a:t>as an orchestra generates rich harmony from a wildly diverse array of musicians and instruments, a hotel relies on a myriad of specific systems and teams to generate revenue and perpetuate a healthy operation</a:t>
            </a:r>
            <a:r>
              <a:rPr lang="en-US" sz="2400" b="1" i="1" dirty="0" smtClean="0"/>
              <a:t>.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				- 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Jean Francois Mourier, </a:t>
            </a: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Founder </a:t>
            </a:r>
            <a:r>
              <a:rPr lang="fr-F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CEO, RevPar Guru 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Inc.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1" dirty="0" smtClean="0"/>
          </a:p>
          <a:p>
            <a:endParaRPr lang="en-US" b="1" i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49" y="4896162"/>
            <a:ext cx="1383912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1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166" y="624110"/>
            <a:ext cx="10289407" cy="89280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Emerging Trends in Revenue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705" y="1516199"/>
            <a:ext cx="9546081" cy="41044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Operational Innovations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Priority Check-in at a Premium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Green rooms for greater </a:t>
            </a:r>
            <a:r>
              <a:rPr lang="en-US" sz="2400" b="1" dirty="0" smtClean="0">
                <a:solidFill>
                  <a:schemeClr val="tx1"/>
                </a:solidFill>
              </a:rPr>
              <a:t>revenues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Incentivized Early Check-outs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Online Check-ins and Check-outs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Dynamic Housekeeping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Hotel GMs: </a:t>
            </a:r>
            <a:r>
              <a:rPr lang="en-US" sz="2200" b="1" dirty="0" smtClean="0">
                <a:solidFill>
                  <a:schemeClr val="tx1"/>
                </a:solidFill>
              </a:rPr>
              <a:t>18 Hour House Keeping 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Schwartz: </a:t>
            </a:r>
            <a:r>
              <a:rPr lang="en-US" sz="2000" b="1" dirty="0" smtClean="0">
                <a:solidFill>
                  <a:schemeClr val="tx1"/>
                </a:solidFill>
              </a:rPr>
              <a:t>Why not 24 hours of house keeping</a:t>
            </a:r>
          </a:p>
          <a:p>
            <a:pPr marL="0" indent="0">
              <a:buNone/>
            </a:pPr>
            <a:endParaRPr lang="en-US" sz="2400" b="1" cap="all" dirty="0"/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125839" y="5292226"/>
            <a:ext cx="1140729" cy="135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Meeting room with sofas and ch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4" descr="Hyatt Web Check-I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237" y="2409001"/>
            <a:ext cx="1694122" cy="136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089" y="2144045"/>
            <a:ext cx="2381250" cy="2381250"/>
          </a:xfrm>
          <a:prstGeom prst="rect">
            <a:avLst/>
          </a:prstGeom>
        </p:spPr>
      </p:pic>
      <p:sp>
        <p:nvSpPr>
          <p:cNvPr id="9" name="AutoShape 6" descr="Image result for Images of Disn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62" y="5505238"/>
            <a:ext cx="2269773" cy="1042313"/>
          </a:xfrm>
          <a:prstGeom prst="rect">
            <a:avLst/>
          </a:prstGeom>
        </p:spPr>
      </p:pic>
      <p:pic>
        <p:nvPicPr>
          <p:cNvPr id="1034" name="Picture 10" descr="Image result for Images of Check In kios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48" y="4971339"/>
            <a:ext cx="1821452" cy="138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49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474" y="852710"/>
            <a:ext cx="9782138" cy="848499"/>
          </a:xfrm>
        </p:spPr>
        <p:txBody>
          <a:bodyPr/>
          <a:lstStyle/>
          <a:p>
            <a:r>
              <a:rPr lang="en-US" b="1" dirty="0"/>
              <a:t>Emerging Trends in Revenue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Shared Economies</a:t>
            </a:r>
            <a:endParaRPr lang="en-US" sz="2400" b="1" dirty="0" smtClean="0"/>
          </a:p>
          <a:p>
            <a:r>
              <a:rPr lang="en-US" sz="2400" b="1" dirty="0" smtClean="0"/>
              <a:t>Revenue </a:t>
            </a:r>
            <a:r>
              <a:rPr lang="en-US" sz="2400" b="1" dirty="0"/>
              <a:t>management in shared </a:t>
            </a:r>
            <a:r>
              <a:rPr lang="en-US" sz="2400" b="1" dirty="0" smtClean="0"/>
              <a:t>economies</a:t>
            </a:r>
          </a:p>
          <a:p>
            <a:r>
              <a:rPr lang="en-US" sz="2400" b="1" dirty="0"/>
              <a:t>Collaborations between Shared Economies </a:t>
            </a:r>
            <a:r>
              <a:rPr lang="en-US" sz="2400" b="1" dirty="0" smtClean="0"/>
              <a:t>and hotels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Airbnb </a:t>
            </a:r>
            <a:r>
              <a:rPr lang="en-US" sz="2400" b="1" dirty="0" smtClean="0"/>
              <a:t>– Collaborations with major hotel brands </a:t>
            </a:r>
          </a:p>
          <a:p>
            <a:pPr lvl="1"/>
            <a:r>
              <a:rPr lang="en-US" sz="2400" b="1" dirty="0" smtClean="0"/>
              <a:t>Ex: Hilton </a:t>
            </a:r>
            <a:r>
              <a:rPr lang="en-US" sz="2400" b="1" dirty="0" smtClean="0">
                <a:solidFill>
                  <a:srgbClr val="FF0000"/>
                </a:solidFill>
              </a:rPr>
              <a:t>co-branded </a:t>
            </a:r>
            <a:r>
              <a:rPr lang="en-US" sz="2400" b="1" dirty="0" smtClean="0"/>
              <a:t>Airbnb</a:t>
            </a:r>
          </a:p>
          <a:p>
            <a:pPr lvl="1"/>
            <a:r>
              <a:rPr lang="en-US" sz="2400" b="1" dirty="0" smtClean="0"/>
              <a:t>Ex: Marriott </a:t>
            </a:r>
            <a:r>
              <a:rPr lang="en-US" sz="2400" b="1" dirty="0" smtClean="0">
                <a:solidFill>
                  <a:srgbClr val="FF0000"/>
                </a:solidFill>
              </a:rPr>
              <a:t>approved</a:t>
            </a:r>
            <a:r>
              <a:rPr lang="en-US" sz="2400" b="1" dirty="0" smtClean="0"/>
              <a:t> Airbnb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6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47" y="4148666"/>
            <a:ext cx="428625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0" y="3833037"/>
            <a:ext cx="428625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06" y="121708"/>
            <a:ext cx="4286250" cy="2857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278" y="2798777"/>
            <a:ext cx="2205677" cy="11670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6118802" y="1056351"/>
            <a:ext cx="15817" cy="1721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296151" y="1956555"/>
            <a:ext cx="2032576" cy="1282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970569" y="4007255"/>
            <a:ext cx="803408" cy="1774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4795729" y="1736202"/>
            <a:ext cx="721177" cy="1021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480690" y="4007255"/>
            <a:ext cx="1347032" cy="1570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9206" y="83113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8930" y="5052156"/>
            <a:ext cx="2105025" cy="1133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7683" y="358213"/>
            <a:ext cx="4215473" cy="14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5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166" y="624110"/>
            <a:ext cx="10289407" cy="89280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Emerging Trends in Revenue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435" y="1604136"/>
            <a:ext cx="9546081" cy="46682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Shared Competitive Advantage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Collaborative revenue management practices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Working with stakeholders for greater good </a:t>
            </a: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</p:txBody>
      </p:sp>
      <p:pic>
        <p:nvPicPr>
          <p:cNvPr id="4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125839" y="4976954"/>
            <a:ext cx="1385327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59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166" y="624110"/>
            <a:ext cx="10289407" cy="89280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Emerging Trends in Revenue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435" y="1604136"/>
            <a:ext cx="9546081" cy="46682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Human Side of Revenue Management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/>
              <a:t>Behavioral Pricing – Behavioral Economics – Revenue Mgmt. </a:t>
            </a:r>
          </a:p>
          <a:p>
            <a:pPr algn="ctr"/>
            <a:r>
              <a:rPr lang="en-US" sz="2400" b="1" dirty="0" smtClean="0"/>
              <a:t>Revenue cycles – Channel Rotations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Did we go too far in the quantitative path?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Do NOT forget the Art of Revenue Management</a:t>
            </a:r>
          </a:p>
          <a:p>
            <a:pPr marL="0" indent="0" algn="ctr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</p:txBody>
      </p:sp>
      <p:pic>
        <p:nvPicPr>
          <p:cNvPr id="4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243281" y="5301842"/>
            <a:ext cx="1153840" cy="136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92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166" y="624110"/>
            <a:ext cx="10289407" cy="89280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Emerging Trends in Revenue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596" y="1837188"/>
            <a:ext cx="10335378" cy="44855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Management </a:t>
            </a:r>
            <a:r>
              <a:rPr lang="en-US" sz="3200" b="1" dirty="0">
                <a:solidFill>
                  <a:srgbClr val="FF0000"/>
                </a:solidFill>
              </a:rPr>
              <a:t>Practices</a:t>
            </a:r>
          </a:p>
          <a:p>
            <a:pPr algn="ctr"/>
            <a:r>
              <a:rPr lang="en-US" sz="2400" b="1" dirty="0"/>
              <a:t>Integrated revenue management </a:t>
            </a:r>
            <a:endParaRPr lang="en-US" sz="2400" b="1" dirty="0" smtClean="0"/>
          </a:p>
          <a:p>
            <a:pPr lvl="1" algn="ctr"/>
            <a:r>
              <a:rPr lang="en-US" sz="2400" b="1" dirty="0" smtClean="0">
                <a:solidFill>
                  <a:srgbClr val="FF0000"/>
                </a:solidFill>
              </a:rPr>
              <a:t>New Revenue Mgmt</a:t>
            </a:r>
            <a:r>
              <a:rPr lang="en-US" sz="2400" b="1" dirty="0" smtClean="0"/>
              <a:t>.= Customer Resource Mgmt. (CRM) + HR</a:t>
            </a:r>
          </a:p>
          <a:p>
            <a:pPr lvl="1" algn="ctr"/>
            <a:r>
              <a:rPr lang="en-US" sz="2400" b="1" dirty="0" smtClean="0">
                <a:solidFill>
                  <a:srgbClr val="FF0000"/>
                </a:solidFill>
              </a:rPr>
              <a:t>GIS Mapping </a:t>
            </a:r>
            <a:r>
              <a:rPr lang="en-US" sz="2400" b="1" dirty="0" smtClean="0"/>
              <a:t>in identifying new revenue sources </a:t>
            </a:r>
            <a:endParaRPr lang="en-US" sz="2400" b="1" dirty="0"/>
          </a:p>
          <a:p>
            <a:pPr algn="ctr"/>
            <a:r>
              <a:rPr lang="en-US" sz="2400" b="1" dirty="0"/>
              <a:t>Revenue Management as the core of a business 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</p:txBody>
      </p:sp>
      <p:pic>
        <p:nvPicPr>
          <p:cNvPr id="4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243281" y="5301842"/>
            <a:ext cx="1153840" cy="136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6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275" y="119063"/>
            <a:ext cx="9167779" cy="6875834"/>
          </a:xfrm>
          <a:prstGeom prst="rect">
            <a:avLst/>
          </a:prstGeom>
        </p:spPr>
      </p:pic>
      <p:sp>
        <p:nvSpPr>
          <p:cNvPr id="16385" name="Title 6"/>
          <p:cNvSpPr>
            <a:spLocks noGrp="1"/>
          </p:cNvSpPr>
          <p:nvPr>
            <p:ph type="title"/>
          </p:nvPr>
        </p:nvSpPr>
        <p:spPr>
          <a:xfrm rot="11222286" flipV="1">
            <a:off x="1404072" y="2666663"/>
            <a:ext cx="3712478" cy="1962171"/>
          </a:xfrm>
          <a:noFill/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es-ES_tradnl" alt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SHARED </a:t>
            </a:r>
            <a:r>
              <a:rPr lang="es-ES_tradnl" alt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VALUE CREATION  </a:t>
            </a:r>
            <a:r>
              <a:rPr lang="es-ES_tradnl" alt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THROUGH COLLABORATION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96015" y="654908"/>
            <a:ext cx="463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Bright Future Ahead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23352" y="5802509"/>
            <a:ext cx="889923" cy="105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170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telegraph.co.uk/multimedia/archive/02806/Steck_280668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40" y="1621354"/>
            <a:ext cx="6112289" cy="41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36729" y="404038"/>
            <a:ext cx="5975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Go Ahead – Get Ahead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4" y="5211937"/>
            <a:ext cx="1383912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374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866274"/>
            <a:ext cx="8915400" cy="50449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Special thanks to my colleagues who commented on the earlier versions of this presentation:</a:t>
            </a:r>
          </a:p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/>
              <a:t>Henri </a:t>
            </a:r>
            <a:r>
              <a:rPr lang="en-US" sz="2800" b="1" dirty="0" err="1" smtClean="0"/>
              <a:t>Kuokkonen</a:t>
            </a:r>
            <a:r>
              <a:rPr lang="en-US" sz="2800" b="1" dirty="0" smtClean="0"/>
              <a:t> </a:t>
            </a:r>
          </a:p>
          <a:p>
            <a:pPr marL="0" indent="0" algn="ctr">
              <a:buNone/>
            </a:pPr>
            <a:r>
              <a:rPr lang="en-US" sz="2800" b="1" dirty="0" smtClean="0"/>
              <a:t>Jean Pierre van der Rest</a:t>
            </a:r>
          </a:p>
          <a:p>
            <a:pPr marL="0" indent="0" algn="ctr">
              <a:buNone/>
            </a:pPr>
            <a:r>
              <a:rPr lang="en-US" sz="2800" b="1" dirty="0" smtClean="0"/>
              <a:t>Scott Smith</a:t>
            </a:r>
          </a:p>
          <a:p>
            <a:pPr marL="0" indent="0" algn="ctr">
              <a:buNone/>
            </a:pPr>
            <a:r>
              <a:rPr lang="en-US" sz="2800" b="1" smtClean="0"/>
              <a:t>Hotel GMs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7009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kipprichard.com/wp-content/uploads/2014/04/bigstock-Thank-You-202535-583x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62" y="998872"/>
            <a:ext cx="5553075" cy="314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106191" y="5214937"/>
            <a:ext cx="1385327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45129" y="4860994"/>
            <a:ext cx="4182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hlinkClick r:id="rId4"/>
            </a:endParaRPr>
          </a:p>
          <a:p>
            <a:pPr algn="ctr"/>
            <a:r>
              <a:rPr lang="en-US" sz="2000" b="1" dirty="0" smtClean="0">
                <a:hlinkClick r:id="rId4"/>
              </a:rPr>
              <a:t>hparsa@du.edu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93265" y="4302641"/>
            <a:ext cx="332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H.G. Parsa </a:t>
            </a:r>
            <a:br>
              <a:rPr lang="en-US" sz="2400" b="1" dirty="0" smtClean="0"/>
            </a:br>
            <a:r>
              <a:rPr lang="en-US" sz="2400" b="1" dirty="0" smtClean="0"/>
              <a:t>University of Denver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373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I</a:t>
            </a:r>
            <a:r>
              <a:rPr lang="en-US" b="1" dirty="0" smtClean="0"/>
              <a:t>mportance </a:t>
            </a:r>
            <a:r>
              <a:rPr lang="en-US" b="1" dirty="0"/>
              <a:t>of </a:t>
            </a:r>
            <a:r>
              <a:rPr lang="en-US" b="1" dirty="0" smtClean="0"/>
              <a:t>Revenue </a:t>
            </a:r>
            <a:r>
              <a:rPr lang="en-US" b="1" dirty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595135"/>
              </p:ext>
            </p:extLst>
          </p:nvPr>
        </p:nvGraphicFramePr>
        <p:xfrm>
          <a:off x="2589211" y="2457645"/>
          <a:ext cx="8509713" cy="2642992"/>
        </p:xfrm>
        <a:graphic>
          <a:graphicData uri="http://schemas.openxmlformats.org/drawingml/2006/table">
            <a:tbl>
              <a:tblPr/>
              <a:tblGrid>
                <a:gridCol w="8509713"/>
              </a:tblGrid>
              <a:tr h="2642992">
                <a:tc>
                  <a:txBody>
                    <a:bodyPr/>
                    <a:lstStyle/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u="none" strike="noStrike" dirty="0">
                          <a:solidFill>
                            <a:srgbClr val="232323"/>
                          </a:solidFill>
                          <a:effectLst/>
                          <a:latin typeface="georgia" panose="02040502050405020303" pitchFamily="18" charset="0"/>
                        </a:rPr>
                        <a:t>Operations </a:t>
                      </a:r>
                      <a:r>
                        <a:rPr lang="en-US" sz="2400" b="0" u="none" strike="noStrike" dirty="0" smtClean="0">
                          <a:solidFill>
                            <a:srgbClr val="232323"/>
                          </a:solidFill>
                          <a:effectLst/>
                          <a:latin typeface="georgia" panose="02040502050405020303" pitchFamily="18" charset="0"/>
                        </a:rPr>
                        <a:t>keep </a:t>
                      </a:r>
                      <a:r>
                        <a:rPr lang="en-US" sz="2400" b="0" u="none" strike="noStrike" dirty="0">
                          <a:solidFill>
                            <a:srgbClr val="232323"/>
                          </a:solidFill>
                          <a:effectLst/>
                          <a:latin typeface="georgia" panose="02040502050405020303" pitchFamily="18" charset="0"/>
                        </a:rPr>
                        <a:t>the lights on</a:t>
                      </a:r>
                      <a:r>
                        <a:rPr lang="en-US" sz="2400" b="0" u="none" strike="noStrike" dirty="0" smtClean="0">
                          <a:solidFill>
                            <a:srgbClr val="232323"/>
                          </a:solidFill>
                          <a:effectLst/>
                          <a:latin typeface="georgia" panose="02040502050405020303" pitchFamily="18" charset="0"/>
                        </a:rPr>
                        <a:t>,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="0" u="none" strike="noStrike" dirty="0" smtClean="0">
                          <a:solidFill>
                            <a:srgbClr val="232323"/>
                          </a:solidFill>
                          <a:effectLst/>
                          <a:latin typeface="georgia" panose="02040502050405020303" pitchFamily="18" charset="0"/>
                        </a:rPr>
                        <a:t>Strategy </a:t>
                      </a:r>
                      <a:r>
                        <a:rPr lang="en-US" sz="2400" b="0" u="none" strike="noStrike" dirty="0">
                          <a:solidFill>
                            <a:srgbClr val="232323"/>
                          </a:solidFill>
                          <a:effectLst/>
                          <a:latin typeface="georgia" panose="02040502050405020303" pitchFamily="18" charset="0"/>
                        </a:rPr>
                        <a:t>provides a light at the end of the tunnel, </a:t>
                      </a:r>
                      <a:r>
                        <a:rPr lang="en-US" sz="2400" b="0" u="none" strike="noStrike" dirty="0" smtClean="0">
                          <a:solidFill>
                            <a:srgbClr val="232323"/>
                          </a:solidFill>
                          <a:effectLst/>
                          <a:latin typeface="georgia" panose="02040502050405020303" pitchFamily="18" charset="0"/>
                        </a:rPr>
                        <a:t>but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="1" i="1" u="none" strike="noStrike" dirty="0" smtClean="0">
                          <a:solidFill>
                            <a:srgbClr val="232323"/>
                          </a:solidFill>
                          <a:effectLst/>
                          <a:latin typeface="georgia" panose="02040502050405020303" pitchFamily="18" charset="0"/>
                        </a:rPr>
                        <a:t>Revenue Management</a:t>
                      </a:r>
                      <a:r>
                        <a:rPr lang="en-US" sz="2400" b="0" u="none" strike="noStrike" dirty="0" smtClean="0">
                          <a:solidFill>
                            <a:srgbClr val="232323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sz="2400" b="0" u="none" strike="noStrike" dirty="0">
                          <a:solidFill>
                            <a:srgbClr val="232323"/>
                          </a:solidFill>
                          <a:effectLst/>
                          <a:latin typeface="georgia" panose="02040502050405020303" pitchFamily="18" charset="0"/>
                        </a:rPr>
                        <a:t>is the </a:t>
                      </a:r>
                      <a:r>
                        <a:rPr lang="en-US" sz="2400" b="0" u="none" strike="noStrike" dirty="0" smtClean="0">
                          <a:solidFill>
                            <a:srgbClr val="232323"/>
                          </a:solidFill>
                          <a:effectLst/>
                          <a:latin typeface="georgia" panose="02040502050405020303" pitchFamily="18" charset="0"/>
                        </a:rPr>
                        <a:t>engine </a:t>
                      </a:r>
                      <a:r>
                        <a:rPr lang="en-US" sz="2400" b="0" u="none" strike="noStrike" dirty="0">
                          <a:solidFill>
                            <a:srgbClr val="232323"/>
                          </a:solidFill>
                          <a:effectLst/>
                          <a:latin typeface="georgia" panose="02040502050405020303" pitchFamily="18" charset="0"/>
                        </a:rPr>
                        <a:t>that </a:t>
                      </a:r>
                      <a:r>
                        <a:rPr lang="en-US" sz="2400" b="0" u="none" strike="noStrike" dirty="0" smtClean="0">
                          <a:solidFill>
                            <a:srgbClr val="232323"/>
                          </a:solidFill>
                          <a:effectLst/>
                          <a:latin typeface="georgia" panose="02040502050405020303" pitchFamily="18" charset="0"/>
                        </a:rPr>
                        <a:t>keeps </a:t>
                      </a:r>
                      <a:r>
                        <a:rPr lang="en-US" sz="2400" b="0" u="none" strike="noStrike" dirty="0">
                          <a:solidFill>
                            <a:srgbClr val="232323"/>
                          </a:solidFill>
                          <a:effectLst/>
                          <a:latin typeface="georgia" panose="02040502050405020303" pitchFamily="18" charset="0"/>
                        </a:rPr>
                        <a:t>the organization </a:t>
                      </a:r>
                      <a:r>
                        <a:rPr lang="en-US" sz="2400" b="0" u="none" strike="noStrike" dirty="0" smtClean="0">
                          <a:solidFill>
                            <a:srgbClr val="232323"/>
                          </a:solidFill>
                          <a:effectLst/>
                          <a:latin typeface="georgia" panose="02040502050405020303" pitchFamily="18" charset="0"/>
                        </a:rPr>
                        <a:t>moving forward.</a:t>
                      </a:r>
                    </a:p>
                    <a:p>
                      <a:pPr algn="ctr"/>
                      <a:endParaRPr lang="en-US" b="0" u="none" strike="noStrike" dirty="0" smtClean="0">
                        <a:solidFill>
                          <a:srgbClr val="232323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b="0" u="none" strike="noStrike" dirty="0" smtClean="0">
                          <a:solidFill>
                            <a:srgbClr val="232323"/>
                          </a:solidFill>
                          <a:effectLst/>
                          <a:latin typeface="georgia" panose="02040502050405020303" pitchFamily="18" charset="0"/>
                        </a:rPr>
                        <a:t>- adopted from Joy Gumz</a:t>
                      </a:r>
                      <a:endParaRPr lang="en-US" b="0" u="none" strike="noStrike" dirty="0">
                        <a:solidFill>
                          <a:srgbClr val="23232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148135" y="5214937"/>
            <a:ext cx="1385327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03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0150"/>
          </a:xfrm>
        </p:spPr>
        <p:txBody>
          <a:bodyPr/>
          <a:lstStyle/>
          <a:p>
            <a:r>
              <a:rPr lang="en-US" b="1" dirty="0" smtClean="0"/>
              <a:t>Definitions of Revenue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540" y="1502735"/>
            <a:ext cx="9456072" cy="5181600"/>
          </a:xfrm>
        </p:spPr>
        <p:txBody>
          <a:bodyPr/>
          <a:lstStyle/>
          <a:p>
            <a:r>
              <a:rPr lang="en-US" b="1" dirty="0" smtClean="0"/>
              <a:t>“</a:t>
            </a:r>
            <a:r>
              <a:rPr lang="en-US" sz="2400" b="1" dirty="0" smtClean="0"/>
              <a:t>Revenue </a:t>
            </a:r>
            <a:r>
              <a:rPr lang="en-US" sz="2400" b="1" dirty="0"/>
              <a:t>Management</a:t>
            </a:r>
            <a:r>
              <a:rPr lang="en-US" sz="2400" dirty="0"/>
              <a:t> is the application of disciplined analytics that predict consumer behaviour at the micro-market level and optimize product availability and price to maximize revenue </a:t>
            </a:r>
            <a:r>
              <a:rPr lang="en-US" sz="2400" dirty="0" smtClean="0"/>
              <a:t>growth.”</a:t>
            </a:r>
          </a:p>
          <a:p>
            <a:endParaRPr lang="en-US" sz="2000" dirty="0" smtClean="0"/>
          </a:p>
          <a:p>
            <a:r>
              <a:rPr lang="en-US" sz="2000" dirty="0" smtClean="0"/>
              <a:t>“</a:t>
            </a:r>
            <a:r>
              <a:rPr lang="en-US" sz="2400" b="1" dirty="0" smtClean="0"/>
              <a:t>Selling </a:t>
            </a:r>
            <a:r>
              <a:rPr lang="en-US" sz="2400" b="1" dirty="0"/>
              <a:t>the Right </a:t>
            </a:r>
            <a:r>
              <a:rPr lang="en-US" sz="2400" b="1" dirty="0" smtClean="0"/>
              <a:t>Product </a:t>
            </a:r>
            <a:r>
              <a:rPr lang="en-US" sz="2400" b="1" dirty="0"/>
              <a:t>to the Right </a:t>
            </a:r>
            <a:r>
              <a:rPr lang="en-US" sz="2400" b="1" dirty="0" smtClean="0"/>
              <a:t>Customer </a:t>
            </a:r>
            <a:r>
              <a:rPr lang="en-US" sz="2400" b="1" dirty="0"/>
              <a:t>at the Right Moment at the Right Price on the Right Distribution </a:t>
            </a:r>
            <a:r>
              <a:rPr lang="en-US" sz="2400" b="1" dirty="0" smtClean="0"/>
              <a:t>Channel…..” </a:t>
            </a:r>
          </a:p>
          <a:p>
            <a:endParaRPr lang="en-US" sz="2000" b="1" dirty="0" smtClean="0"/>
          </a:p>
          <a:p>
            <a:r>
              <a:rPr lang="en-US" sz="2400" dirty="0" smtClean="0"/>
              <a:t>“Application of disciplined tactics that predict buyer response to prices, optimize product availability, and yield the greatest business income.”</a:t>
            </a:r>
          </a:p>
          <a:p>
            <a:endParaRPr lang="en-US" sz="2400" dirty="0" smtClean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4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282360" y="4935009"/>
            <a:ext cx="1385327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00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713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Evolution of Revenue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87063"/>
            <a:ext cx="8915400" cy="4771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Selected Contributing Factors</a:t>
            </a:r>
          </a:p>
          <a:p>
            <a:r>
              <a:rPr lang="en-US" sz="2400" dirty="0" smtClean="0"/>
              <a:t>Excessive Inventory</a:t>
            </a:r>
          </a:p>
          <a:p>
            <a:r>
              <a:rPr lang="en-US" sz="2400" dirty="0" smtClean="0"/>
              <a:t>Perishability of products / services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Forecasting challenges – Art and Science</a:t>
            </a:r>
          </a:p>
          <a:p>
            <a:r>
              <a:rPr lang="en-US" sz="2400" dirty="0" smtClean="0"/>
              <a:t>Need for creating new demand </a:t>
            </a:r>
          </a:p>
          <a:p>
            <a:r>
              <a:rPr lang="en-US" sz="2400" dirty="0" smtClean="0"/>
              <a:t>Revenues from non-peak seasons / times</a:t>
            </a:r>
          </a:p>
          <a:p>
            <a:r>
              <a:rPr lang="en-US" sz="2400" dirty="0" smtClean="0"/>
              <a:t>Exploring underserved customer segments</a:t>
            </a:r>
          </a:p>
          <a:p>
            <a:r>
              <a:rPr lang="en-US" sz="2400" dirty="0" smtClean="0"/>
              <a:t>New possibilities for mass customization</a:t>
            </a:r>
          </a:p>
          <a:p>
            <a:r>
              <a:rPr lang="en-US" sz="2400" dirty="0" smtClean="0"/>
              <a:t>Technologies, Internet and Big data </a:t>
            </a:r>
          </a:p>
          <a:p>
            <a:endParaRPr lang="en-US" dirty="0"/>
          </a:p>
        </p:txBody>
      </p:sp>
      <p:pic>
        <p:nvPicPr>
          <p:cNvPr id="4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399805" y="5069233"/>
            <a:ext cx="1385327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6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2925" y="106532"/>
            <a:ext cx="8911687" cy="107867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Academic Roots of </a:t>
            </a:r>
            <a:br>
              <a:rPr lang="en-US" b="1" dirty="0" smtClean="0"/>
            </a:br>
            <a:r>
              <a:rPr lang="en-US" b="1" dirty="0" smtClean="0"/>
              <a:t>Revenue Management Thought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91833" y="1447061"/>
            <a:ext cx="9512779" cy="54109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(</a:t>
            </a:r>
            <a:r>
              <a:rPr lang="en-US" sz="2400" b="1" i="1" dirty="0" smtClean="0">
                <a:solidFill>
                  <a:srgbClr val="00B050"/>
                </a:solidFill>
              </a:rPr>
              <a:t>Emerging Trends in Rev Mgmt</a:t>
            </a:r>
            <a:r>
              <a:rPr lang="en-US" sz="2400" dirty="0" smtClean="0">
                <a:solidFill>
                  <a:srgbClr val="00B050"/>
                </a:solidFill>
              </a:rPr>
              <a:t>. 2000s)</a:t>
            </a:r>
          </a:p>
          <a:p>
            <a:pPr marL="0" indent="0" algn="ctr">
              <a:buNone/>
            </a:pPr>
            <a:r>
              <a:rPr lang="en-US" sz="2800" b="1" dirty="0" smtClean="0"/>
              <a:t>Revenue Management </a:t>
            </a:r>
            <a:r>
              <a:rPr lang="en-US" sz="2000" dirty="0" smtClean="0"/>
              <a:t>(1990s)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b="1" dirty="0" smtClean="0"/>
              <a:t>Yield Management </a:t>
            </a:r>
            <a:r>
              <a:rPr lang="en-US" sz="2000" dirty="0" smtClean="0"/>
              <a:t>(1980s)</a:t>
            </a:r>
          </a:p>
          <a:p>
            <a:pPr marL="0" indent="0" algn="ctr">
              <a:buNone/>
            </a:pPr>
            <a:r>
              <a:rPr lang="en-US" sz="2800" b="1" dirty="0" smtClean="0"/>
              <a:t>Operational Research </a:t>
            </a:r>
            <a:r>
              <a:rPr lang="en-US" sz="2000" dirty="0" smtClean="0"/>
              <a:t>(1970s-80s)</a:t>
            </a:r>
          </a:p>
          <a:p>
            <a:pPr marL="0" indent="0" algn="ctr">
              <a:buNone/>
            </a:pPr>
            <a:r>
              <a:rPr lang="en-US" sz="2800" b="1" dirty="0" smtClean="0"/>
              <a:t>Channels of Distribution </a:t>
            </a:r>
            <a:r>
              <a:rPr lang="en-US" sz="2000" dirty="0" smtClean="0"/>
              <a:t>(1970s-80s)</a:t>
            </a:r>
            <a:endParaRPr lang="en-US" sz="2000" b="1" dirty="0" smtClean="0"/>
          </a:p>
          <a:p>
            <a:pPr marL="0" indent="0" algn="ctr">
              <a:buNone/>
            </a:pPr>
            <a:r>
              <a:rPr lang="en-US" sz="2800" b="1" dirty="0" smtClean="0"/>
              <a:t>Forecasting </a:t>
            </a:r>
            <a:r>
              <a:rPr lang="en-US" sz="2000" dirty="0" smtClean="0"/>
              <a:t>(1960s- 70s)</a:t>
            </a:r>
          </a:p>
          <a:p>
            <a:pPr marL="0" indent="0" algn="ctr">
              <a:buNone/>
            </a:pPr>
            <a:r>
              <a:rPr lang="en-US" sz="2800" b="1" dirty="0" smtClean="0"/>
              <a:t>Long Range Planning </a:t>
            </a:r>
            <a:r>
              <a:rPr lang="en-US" sz="2000" dirty="0" smtClean="0"/>
              <a:t>(1940s-50s)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b="1" dirty="0" smtClean="0"/>
              <a:t>Economics </a:t>
            </a:r>
            <a:r>
              <a:rPr lang="en-US" sz="2000" dirty="0" smtClean="0"/>
              <a:t>(early 1900s)</a:t>
            </a:r>
          </a:p>
          <a:p>
            <a:pPr marL="0" indent="0" algn="ctr">
              <a:buNone/>
            </a:pPr>
            <a:r>
              <a:rPr lang="en-US" sz="2800" b="1" dirty="0" smtClean="0"/>
              <a:t>Public Administration and Policy </a:t>
            </a:r>
            <a:r>
              <a:rPr lang="en-US" sz="2000" dirty="0" smtClean="0"/>
              <a:t>(before 1900s)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282360" y="4842730"/>
            <a:ext cx="1385327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58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785" y="624110"/>
            <a:ext cx="9311828" cy="1280890"/>
          </a:xfrm>
        </p:spPr>
        <p:txBody>
          <a:bodyPr/>
          <a:lstStyle/>
          <a:p>
            <a:r>
              <a:rPr lang="en-US" b="1" dirty="0" smtClean="0"/>
              <a:t>Revenue Management and Forecasting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2885" y="1757779"/>
            <a:ext cx="9391727" cy="415344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Accuracy in forecasting is one of the primary impetus for revenue management.</a:t>
            </a:r>
          </a:p>
          <a:p>
            <a:r>
              <a:rPr lang="en-US" sz="2400" dirty="0" smtClean="0"/>
              <a:t>Forecasting models</a:t>
            </a:r>
          </a:p>
          <a:p>
            <a:pPr lvl="1"/>
            <a:r>
              <a:rPr lang="en-US" sz="2400" dirty="0" smtClean="0"/>
              <a:t>Quantitative models – dominant practice</a:t>
            </a:r>
          </a:p>
          <a:p>
            <a:pPr lvl="1"/>
            <a:r>
              <a:rPr lang="en-US" sz="2400" dirty="0" smtClean="0"/>
              <a:t>Qualitative models</a:t>
            </a:r>
          </a:p>
          <a:p>
            <a:r>
              <a:rPr lang="en-US" sz="2400" dirty="0" smtClean="0"/>
              <a:t>Programmed forecasting – robotic forecasting</a:t>
            </a:r>
          </a:p>
          <a:p>
            <a:r>
              <a:rPr lang="en-US" sz="2400" dirty="0" smtClean="0"/>
              <a:t>Forecasting – industry specific variables</a:t>
            </a:r>
          </a:p>
          <a:p>
            <a:r>
              <a:rPr lang="en-US" sz="2400" dirty="0" smtClean="0"/>
              <a:t>Forecasting and channels of distribution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2" descr="http://www.thedenveregotist.com/sites/www.thedenveregotist.com/files/images/du_sh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8203" r="16229" b="8814"/>
          <a:stretch/>
        </p:blipFill>
        <p:spPr bwMode="auto">
          <a:xfrm>
            <a:off x="173302" y="5089690"/>
            <a:ext cx="1385327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58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Research in Forecasting</a:t>
            </a:r>
            <a:br>
              <a:rPr lang="en-US" b="1" dirty="0" smtClean="0"/>
            </a:br>
            <a:r>
              <a:rPr lang="en-US" sz="2000" dirty="0" smtClean="0"/>
              <a:t>(</a:t>
            </a:r>
            <a:r>
              <a:rPr lang="en-US" sz="1800" dirty="0" smtClean="0"/>
              <a:t>McGill and Ryzin 1999)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133600"/>
            <a:ext cx="11029950" cy="3777622"/>
          </a:xfrm>
        </p:spPr>
        <p:txBody>
          <a:bodyPr/>
          <a:lstStyle/>
          <a:p>
            <a:r>
              <a:rPr lang="en-US" sz="2000" dirty="0"/>
              <a:t>1958 Beckmann and </a:t>
            </a:r>
            <a:r>
              <a:rPr lang="en-US" sz="2000" dirty="0" err="1"/>
              <a:t>Bobkowski</a:t>
            </a:r>
            <a:r>
              <a:rPr lang="en-US" sz="2000" dirty="0"/>
              <a:t> </a:t>
            </a:r>
            <a:r>
              <a:rPr lang="en-US" sz="2000" dirty="0" smtClean="0"/>
              <a:t>	1961 </a:t>
            </a:r>
            <a:r>
              <a:rPr lang="en-US" sz="2000" dirty="0"/>
              <a:t>Thompson </a:t>
            </a:r>
            <a:r>
              <a:rPr lang="en-US" sz="2000" dirty="0" smtClean="0"/>
              <a:t>	1962 </a:t>
            </a:r>
            <a:r>
              <a:rPr lang="en-US" sz="2000" dirty="0"/>
              <a:t>Taylor </a:t>
            </a:r>
            <a:r>
              <a:rPr lang="en-US" sz="2000" dirty="0" smtClean="0"/>
              <a:t>	1967 </a:t>
            </a:r>
            <a:r>
              <a:rPr lang="en-US" sz="2000" dirty="0"/>
              <a:t>Rothstein and Stone </a:t>
            </a:r>
            <a:r>
              <a:rPr lang="en-US" sz="2000" dirty="0" smtClean="0"/>
              <a:t>			1970 Lyle	 		1970 </a:t>
            </a:r>
            <a:r>
              <a:rPr lang="en-US" sz="2000" dirty="0"/>
              <a:t>Martinez and Sanchez </a:t>
            </a:r>
            <a:r>
              <a:rPr lang="en-US" sz="2000" dirty="0" smtClean="0"/>
              <a:t>		1972 Lennon </a:t>
            </a:r>
            <a:r>
              <a:rPr lang="en-US" sz="2000" dirty="0"/>
              <a:t>1972 Littlewood </a:t>
            </a:r>
            <a:r>
              <a:rPr lang="en-US" sz="2000" dirty="0" smtClean="0"/>
              <a:t> 	1976 </a:t>
            </a:r>
            <a:r>
              <a:rPr lang="en-US" sz="2000" dirty="0"/>
              <a:t>Conrad </a:t>
            </a:r>
            <a:r>
              <a:rPr lang="en-US" sz="2000" dirty="0" smtClean="0"/>
              <a:t>		1977 </a:t>
            </a:r>
            <a:r>
              <a:rPr lang="en-US" sz="2000" dirty="0" err="1"/>
              <a:t>Kanafani</a:t>
            </a:r>
            <a:r>
              <a:rPr lang="en-US" sz="2000" dirty="0"/>
              <a:t> and </a:t>
            </a:r>
            <a:r>
              <a:rPr lang="en-US" sz="2000" dirty="0" err="1"/>
              <a:t>Sadoulet</a:t>
            </a:r>
            <a:r>
              <a:rPr lang="en-US" sz="2000" dirty="0"/>
              <a:t> </a:t>
            </a:r>
            <a:r>
              <a:rPr lang="en-US" sz="2000" dirty="0" smtClean="0"/>
              <a:t>	1978 </a:t>
            </a:r>
            <a:r>
              <a:rPr lang="en-US" sz="2000" dirty="0" err="1"/>
              <a:t>Taneja</a:t>
            </a:r>
            <a:r>
              <a:rPr lang="en-US" sz="2000" dirty="0"/>
              <a:t> </a:t>
            </a:r>
            <a:r>
              <a:rPr lang="en-US" sz="2000" dirty="0" smtClean="0"/>
              <a:t>1982 </a:t>
            </a:r>
            <a:r>
              <a:rPr lang="en-US" sz="2000" dirty="0"/>
              <a:t>Brenner </a:t>
            </a:r>
            <a:r>
              <a:rPr lang="en-US" sz="2000" dirty="0" smtClean="0"/>
              <a:t>1982 </a:t>
            </a:r>
            <a:r>
              <a:rPr lang="en-US" sz="2000" dirty="0"/>
              <a:t>Wang </a:t>
            </a:r>
            <a:r>
              <a:rPr lang="en-US" sz="2000" dirty="0" smtClean="0"/>
              <a:t>1983 </a:t>
            </a:r>
            <a:r>
              <a:rPr lang="en-US" sz="2000" dirty="0"/>
              <a:t>Harris and </a:t>
            </a:r>
            <a:r>
              <a:rPr lang="en-US" sz="2000" dirty="0" err="1"/>
              <a:t>Marucci</a:t>
            </a:r>
            <a:r>
              <a:rPr lang="en-US" sz="2000" dirty="0"/>
              <a:t> </a:t>
            </a:r>
            <a:r>
              <a:rPr lang="en-US" sz="2000" dirty="0" smtClean="0"/>
              <a:t>		1985 </a:t>
            </a:r>
            <a:r>
              <a:rPr lang="en-US" sz="2000" dirty="0"/>
              <a:t>Ben-</a:t>
            </a:r>
            <a:r>
              <a:rPr lang="en-US" sz="2000" dirty="0" err="1"/>
              <a:t>Akiva</a:t>
            </a:r>
            <a:r>
              <a:rPr lang="en-US" sz="2000" dirty="0"/>
              <a:t> and </a:t>
            </a:r>
            <a:r>
              <a:rPr lang="en-US" sz="2000" dirty="0" err="1"/>
              <a:t>Lerman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1986 </a:t>
            </a:r>
            <a:r>
              <a:rPr lang="en-US" sz="2000" dirty="0" err="1"/>
              <a:t>L'Heureux</a:t>
            </a:r>
            <a:r>
              <a:rPr lang="en-US" sz="2000" dirty="0"/>
              <a:t> </a:t>
            </a:r>
            <a:r>
              <a:rPr lang="en-US" sz="2000" dirty="0" smtClean="0"/>
              <a:t>		1987a,b </a:t>
            </a:r>
            <a:r>
              <a:rPr lang="en-US" sz="2000" dirty="0" err="1"/>
              <a:t>Belobaba</a:t>
            </a:r>
            <a:r>
              <a:rPr lang="en-US" sz="2000" dirty="0"/>
              <a:t> </a:t>
            </a:r>
            <a:r>
              <a:rPr lang="en-US" sz="2000" dirty="0" smtClean="0"/>
              <a:t>		1987 </a:t>
            </a:r>
            <a:r>
              <a:rPr lang="en-US" sz="2000" dirty="0"/>
              <a:t>Adams and Michael </a:t>
            </a:r>
            <a:r>
              <a:rPr lang="en-US" sz="2000" dirty="0" smtClean="0"/>
              <a:t>	</a:t>
            </a:r>
            <a:br>
              <a:rPr lang="en-US" sz="2000" dirty="0" smtClean="0"/>
            </a:br>
            <a:r>
              <a:rPr lang="en-US" sz="2000" dirty="0" smtClean="0"/>
              <a:t>1987 </a:t>
            </a:r>
            <a:r>
              <a:rPr lang="en-US" sz="2000" dirty="0"/>
              <a:t>Ben-</a:t>
            </a:r>
            <a:r>
              <a:rPr lang="en-US" sz="2000" dirty="0" err="1"/>
              <a:t>Akiva</a:t>
            </a:r>
            <a:r>
              <a:rPr lang="en-US" sz="2000" dirty="0"/>
              <a:t> </a:t>
            </a:r>
            <a:r>
              <a:rPr lang="en-US" sz="2000" dirty="0" smtClean="0"/>
              <a:t>		1988 </a:t>
            </a:r>
            <a:r>
              <a:rPr lang="en-US" sz="2000" dirty="0"/>
              <a:t>Lee 1989 McGill </a:t>
            </a:r>
            <a:r>
              <a:rPr lang="en-US" sz="2000" dirty="0" smtClean="0"/>
              <a:t>	1990 </a:t>
            </a:r>
            <a:r>
              <a:rPr lang="en-US" sz="2000" dirty="0" err="1"/>
              <a:t>Bohutinsky</a:t>
            </a:r>
            <a:r>
              <a:rPr lang="en-US" sz="2000" dirty="0"/>
              <a:t> </a:t>
            </a:r>
            <a:r>
              <a:rPr lang="en-US" sz="2000" dirty="0" smtClean="0"/>
              <a:t>		1990 </a:t>
            </a:r>
            <a:r>
              <a:rPr lang="en-US" sz="2000" dirty="0"/>
              <a:t>Lee </a:t>
            </a:r>
            <a:r>
              <a:rPr lang="en-US" sz="2000" dirty="0" smtClean="0"/>
              <a:t>	</a:t>
            </a:r>
            <a:br>
              <a:rPr lang="en-US" sz="2000" dirty="0" smtClean="0"/>
            </a:br>
            <a:r>
              <a:rPr lang="en-US" sz="2000" dirty="0" smtClean="0"/>
              <a:t>1990 </a:t>
            </a:r>
            <a:r>
              <a:rPr lang="en-US" sz="2000" dirty="0"/>
              <a:t>Swan </a:t>
            </a:r>
            <a:r>
              <a:rPr lang="en-US" sz="2000" dirty="0" smtClean="0"/>
              <a:t>			1991 </a:t>
            </a:r>
            <a:r>
              <a:rPr lang="en-US" sz="2000" dirty="0"/>
              <a:t>Weatherford </a:t>
            </a:r>
            <a:r>
              <a:rPr lang="en-US" sz="2000" dirty="0" smtClean="0"/>
              <a:t>	1993 </a:t>
            </a:r>
            <a:r>
              <a:rPr lang="en-US" sz="2000" dirty="0"/>
              <a:t>Smith </a:t>
            </a:r>
            <a:r>
              <a:rPr lang="en-US" sz="2000" dirty="0" smtClean="0"/>
              <a:t>	1993a,b,c </a:t>
            </a:r>
            <a:r>
              <a:rPr lang="en-US" sz="2000" dirty="0"/>
              <a:t>Swan </a:t>
            </a:r>
            <a:r>
              <a:rPr lang="en-US" sz="2000" dirty="0" smtClean="0"/>
              <a:t>		</a:t>
            </a:r>
            <a:br>
              <a:rPr lang="en-US" sz="2000" dirty="0" smtClean="0"/>
            </a:br>
            <a:r>
              <a:rPr lang="en-US" sz="2000" dirty="0" smtClean="0"/>
              <a:t>1993 </a:t>
            </a:r>
            <a:r>
              <a:rPr lang="en-US" sz="2000" dirty="0"/>
              <a:t>Weatherford, Bodily and Pfeifer </a:t>
            </a:r>
            <a:r>
              <a:rPr lang="en-US" sz="2000" dirty="0" smtClean="0"/>
              <a:t>		1994 </a:t>
            </a:r>
            <a:r>
              <a:rPr lang="en-US" sz="2000" dirty="0" err="1"/>
              <a:t>Hopperstad</a:t>
            </a:r>
            <a:r>
              <a:rPr lang="en-US" sz="2000" dirty="0"/>
              <a:t> </a:t>
            </a:r>
            <a:r>
              <a:rPr lang="en-US" sz="2000" dirty="0" smtClean="0"/>
              <a:t>	1994 </a:t>
            </a:r>
            <a:r>
              <a:rPr lang="en-US" sz="2000" dirty="0" err="1"/>
              <a:t>Nahmias</a:t>
            </a:r>
            <a:r>
              <a:rPr lang="en-US" sz="2000" dirty="0"/>
              <a:t> </a:t>
            </a:r>
            <a:r>
              <a:rPr lang="en-US" sz="2000" dirty="0" smtClean="0"/>
              <a:t>	</a:t>
            </a:r>
            <a:br>
              <a:rPr lang="en-US" sz="2000" dirty="0" smtClean="0"/>
            </a:br>
            <a:r>
              <a:rPr lang="en-US" sz="2000" dirty="0" smtClean="0"/>
              <a:t>1994 </a:t>
            </a:r>
            <a:r>
              <a:rPr lang="en-US" sz="2000" dirty="0"/>
              <a:t>Weatherford </a:t>
            </a:r>
            <a:r>
              <a:rPr lang="en-US" sz="2000" dirty="0" smtClean="0"/>
              <a:t>	1995 </a:t>
            </a:r>
            <a:r>
              <a:rPr lang="en-US" sz="2000" dirty="0"/>
              <a:t>McGill </a:t>
            </a:r>
            <a:r>
              <a:rPr lang="en-US" sz="2000" dirty="0" smtClean="0"/>
              <a:t>			1996 </a:t>
            </a:r>
            <a:r>
              <a:rPr lang="en-US" sz="2000" dirty="0" err="1"/>
              <a:t>Belobaba</a:t>
            </a:r>
            <a:r>
              <a:rPr lang="en-US" sz="2000" dirty="0"/>
              <a:t> and Weatherford </a:t>
            </a:r>
            <a:r>
              <a:rPr lang="en-US" sz="2000" dirty="0" smtClean="0"/>
              <a:t>	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1996 </a:t>
            </a:r>
            <a:r>
              <a:rPr lang="en-US" sz="2000" dirty="0" err="1"/>
              <a:t>Gallego</a:t>
            </a:r>
            <a:r>
              <a:rPr lang="en-US" sz="2000" dirty="0"/>
              <a:t> </a:t>
            </a:r>
            <a:r>
              <a:rPr lang="en-US" sz="2000" dirty="0" smtClean="0"/>
              <a:t>		1997 </a:t>
            </a:r>
            <a:r>
              <a:rPr lang="en-US" sz="2000" dirty="0" err="1"/>
              <a:t>Botimer</a:t>
            </a:r>
            <a:r>
              <a:rPr lang="en-US" sz="2000" dirty="0"/>
              <a:t> </a:t>
            </a:r>
            <a:r>
              <a:rPr lang="en-US" sz="2000" dirty="0" smtClean="0"/>
              <a:t>		1999 </a:t>
            </a:r>
            <a:r>
              <a:rPr lang="en-US" sz="2000" dirty="0" err="1"/>
              <a:t>Belobaba</a:t>
            </a:r>
            <a:r>
              <a:rPr lang="en-US" sz="2000" dirty="0"/>
              <a:t> and </a:t>
            </a:r>
            <a:r>
              <a:rPr lang="en-US" sz="2000" dirty="0" err="1"/>
              <a:t>Farkas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94" y="5088190"/>
            <a:ext cx="1383912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2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909</TotalTime>
  <Words>1746</Words>
  <Application>Microsoft Office PowerPoint</Application>
  <PresentationFormat>Personnalisé</PresentationFormat>
  <Paragraphs>268</Paragraphs>
  <Slides>39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Wisp</vt:lpstr>
      <vt:lpstr>Revenue Management:  Evolution of the Discipline and Emerging Trends</vt:lpstr>
      <vt:lpstr>Presentation</vt:lpstr>
      <vt:lpstr>Importance of Revenue Management</vt:lpstr>
      <vt:lpstr> Importance of Revenue Management</vt:lpstr>
      <vt:lpstr>Definitions of Revenue Management</vt:lpstr>
      <vt:lpstr>Evolution of Revenue Management</vt:lpstr>
      <vt:lpstr>Academic Roots of  Revenue Management Thought</vt:lpstr>
      <vt:lpstr>Revenue Management and Forecasting</vt:lpstr>
      <vt:lpstr>Research in Forecasting (McGill and Ryzin 1999)</vt:lpstr>
      <vt:lpstr>Revenue Management and Channels of Distribution </vt:lpstr>
      <vt:lpstr>Pricing and Revenue Management </vt:lpstr>
      <vt:lpstr>Pricing and Revenue Management </vt:lpstr>
      <vt:lpstr>Research in Behavioral Pricing</vt:lpstr>
      <vt:lpstr>LAS VEGAS HOTEL CHOICE</vt:lpstr>
      <vt:lpstr>Présentation PowerPoint</vt:lpstr>
      <vt:lpstr>Yield Management – Precursor of Revenue Management?</vt:lpstr>
      <vt:lpstr>Definitions of Yield Management</vt:lpstr>
      <vt:lpstr>Selected Research in Yield Management</vt:lpstr>
      <vt:lpstr>Présentation PowerPoint</vt:lpstr>
      <vt:lpstr>Présentation PowerPoint</vt:lpstr>
      <vt:lpstr>Definitions of Revenue Management</vt:lpstr>
      <vt:lpstr>Revenue Mgmt. in Non-Airline Industries</vt:lpstr>
      <vt:lpstr>Research in Revenue Management (Wen-Chyuan Chiang, Jason C.H. Chen and Xiaojing Xu - 2006 )</vt:lpstr>
      <vt:lpstr>Research in Revenue Management (Wen-Chyuan Chiang, Jason C.H. Chen and Xiaojing Xu - 2006 )</vt:lpstr>
      <vt:lpstr>Titles in Revenue Management</vt:lpstr>
      <vt:lpstr>Emerging Trends in Revenue Management</vt:lpstr>
      <vt:lpstr>Emerging Trends in Revenue Management</vt:lpstr>
      <vt:lpstr>Emerging Trends in Revenue Management</vt:lpstr>
      <vt:lpstr>BIG DATA</vt:lpstr>
      <vt:lpstr>Emerging Trends in Revenue Management</vt:lpstr>
      <vt:lpstr>Emerging Trends in Revenue Management</vt:lpstr>
      <vt:lpstr>Présentation PowerPoint</vt:lpstr>
      <vt:lpstr>Emerging Trends in Revenue Management</vt:lpstr>
      <vt:lpstr>Emerging Trends in Revenue Management</vt:lpstr>
      <vt:lpstr>Emerging Trends in Revenue Management</vt:lpstr>
      <vt:lpstr>SHARED VALUE CREATION  THROUGH COLLABORATION </vt:lpstr>
      <vt:lpstr>Présentation PowerPoint</vt:lpstr>
      <vt:lpstr>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Revenue Management:  Evolution of the Field and Emerging Trends</dc:title>
  <dc:creator>Haragopal Parsa</dc:creator>
  <cp:lastModifiedBy>GONZALEZ-HEMON Georgina</cp:lastModifiedBy>
  <cp:revision>86</cp:revision>
  <dcterms:created xsi:type="dcterms:W3CDTF">2015-12-11T03:07:14Z</dcterms:created>
  <dcterms:modified xsi:type="dcterms:W3CDTF">2016-01-26T10:45:14Z</dcterms:modified>
</cp:coreProperties>
</file>